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6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8D45B-FE33-4D9F-9C21-3AE2B9373988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D4076-B66F-4D65-976D-BB2AFA3F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0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D4076-B66F-4D65-976D-BB2AFA3F4E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69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 </a:t>
            </a:r>
            <a:r>
              <a:rPr lang="en-US" dirty="0" err="1" smtClean="0"/>
              <a:t>ploteni</a:t>
            </a:r>
            <a:r>
              <a:rPr lang="en-US" dirty="0" smtClean="0"/>
              <a:t> </a:t>
            </a:r>
            <a:r>
              <a:rPr lang="en-US" dirty="0" err="1" smtClean="0"/>
              <a:t>tecen</a:t>
            </a:r>
            <a:r>
              <a:rPr lang="en-US" dirty="0" smtClean="0"/>
              <a:t> </a:t>
            </a:r>
            <a:r>
              <a:rPr lang="en-US" b="1" dirty="0" err="1" smtClean="0"/>
              <a:t>neysvetlovat</a:t>
            </a:r>
            <a:r>
              <a:rPr lang="en-US" dirty="0" smtClean="0"/>
              <a:t>, </a:t>
            </a:r>
            <a:r>
              <a:rPr lang="en-US" dirty="0" err="1" smtClean="0"/>
              <a:t>jak</a:t>
            </a:r>
            <a:r>
              <a:rPr lang="en-US" dirty="0" smtClean="0"/>
              <a:t> se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odvodilo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sikovni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studenti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muizou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prijit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sami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D4076-B66F-4D65-976D-BB2AFA3F4E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44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 </a:t>
            </a:r>
            <a:r>
              <a:rPr lang="en-US" dirty="0" err="1" smtClean="0"/>
              <a:t>cem</a:t>
            </a:r>
            <a:r>
              <a:rPr lang="en-US" dirty="0" smtClean="0"/>
              <a:t> 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pocatecni</a:t>
            </a:r>
            <a:r>
              <a:rPr lang="en-US" baseline="0" dirty="0" smtClean="0"/>
              <a:t> faze ? </a:t>
            </a:r>
          </a:p>
          <a:p>
            <a:r>
              <a:rPr lang="en-US" baseline="0" dirty="0" smtClean="0"/>
              <a:t>V </a:t>
            </a:r>
            <a:r>
              <a:rPr lang="en-US" baseline="0" dirty="0" err="1" smtClean="0"/>
              <a:t>cem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byt</a:t>
            </a:r>
            <a:r>
              <a:rPr lang="en-US" baseline="0" dirty="0" smtClean="0"/>
              <a:t>  amplitude ?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D4076-B66F-4D65-976D-BB2AFA3F4E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34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B7F6-542F-464A-80D9-83C9AB5BAB43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0C82-F95A-4DE0-B70B-9AD5765E6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BE6F-791B-4E20-AEF3-13D361B9E698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0C82-F95A-4DE0-B70B-9AD5765E6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81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B10A-FD55-41B6-A09E-C27855CE4696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0C82-F95A-4DE0-B70B-9AD5765E6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64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E8E3-FE70-4A85-8528-B37D6DBB9228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F081B-7C2B-40A5-9C54-96C63840EC8B}" type="slidenum">
              <a:rPr lang="en-US" smtClean="0"/>
              <a:pPr/>
              <a:t>‹#›</a:t>
            </a:fld>
            <a:r>
              <a:rPr lang="en-US" dirty="0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472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1038-DFC4-42A5-8915-B487037520CF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0C82-F95A-4DE0-B70B-9AD5765E6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33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3D79-7A4D-40A3-822F-04A7F57CD720}" type="datetime1">
              <a:rPr lang="en-US" smtClean="0"/>
              <a:t>9/19/2023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0C82-F95A-4DE0-B70B-9AD5765E6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8ABC-F0E5-478D-8F37-875AD1515331}" type="datetime1">
              <a:rPr lang="en-US" smtClean="0"/>
              <a:t>9/19/2023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0C82-F95A-4DE0-B70B-9AD5765E6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2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2596-EE08-4949-975D-F3E7D4210030}" type="datetime1">
              <a:rPr lang="en-US" smtClean="0"/>
              <a:t>9/19/2023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0C82-F95A-4DE0-B70B-9AD5765E6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5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81B0-5DF0-42B7-92B0-335108D40836}" type="datetime1">
              <a:rPr lang="en-US" smtClean="0"/>
              <a:t>9/19/2023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0C82-F95A-4DE0-B70B-9AD5765E6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46F8-E748-4094-9C5A-CC95DF841C9E}" type="datetime1">
              <a:rPr lang="en-US" smtClean="0"/>
              <a:t>9/19/2023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0C82-F95A-4DE0-B70B-9AD5765E6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72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7F30-C632-4343-85EB-C04185CE89D1}" type="datetime1">
              <a:rPr lang="en-US" smtClean="0"/>
              <a:t>9/19/2023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0C82-F95A-4DE0-B70B-9AD5765E6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2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9FFF4-6735-4F03-AF7F-858F3AC326CA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7F307-AF21-4B63-8D6B-B425D1A004B5}" type="slidenum">
              <a:rPr lang="en-US" smtClean="0"/>
              <a:pPr/>
              <a:t>‹#›</a:t>
            </a:fld>
            <a:r>
              <a:rPr lang="en-US" dirty="0" smtClean="0"/>
              <a:t>/35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25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65.png"/><Relationship Id="rId7" Type="http://schemas.openxmlformats.org/officeDocument/2006/relationships/image" Target="../media/image7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Mathematical fundamentals for ISS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Honza </a:t>
            </a:r>
            <a:r>
              <a:rPr lang="cs-CZ" altLang="en-US" dirty="0" smtClean="0"/>
              <a:t>Černocký, ÚPGM</a:t>
            </a:r>
            <a:r>
              <a:rPr lang="en-US" altLang="en-US" dirty="0" smtClean="0"/>
              <a:t> FIT VUT</a:t>
            </a:r>
          </a:p>
          <a:p>
            <a:endParaRPr lang="en-US" dirty="0" smtClean="0"/>
          </a:p>
          <a:p>
            <a:r>
              <a:rPr lang="en-US" dirty="0" smtClean="0"/>
              <a:t>Please open Python notebooks </a:t>
            </a:r>
            <a:r>
              <a:rPr 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matika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and </a:t>
            </a:r>
            <a:r>
              <a:rPr 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cos_jexp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0C82-F95A-4DE0-B70B-9AD5765E6D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3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Cosine function (</a:t>
            </a:r>
            <a:r>
              <a:rPr lang="en-US" dirty="0" smtClean="0">
                <a:solidFill>
                  <a:srgbClr val="0070C0"/>
                </a:solidFill>
              </a:rPr>
              <a:t>cos</a:t>
            </a:r>
            <a:r>
              <a:rPr lang="cs-CZ" dirty="0" err="1" smtClean="0">
                <a:solidFill>
                  <a:srgbClr val="0070C0"/>
                </a:solidFill>
              </a:rPr>
              <a:t>ínusovka</a:t>
            </a:r>
            <a:r>
              <a:rPr lang="en-US" dirty="0" smtClean="0"/>
              <a:t>) – continuous time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cosine</a:t>
            </a:r>
          </a:p>
          <a:p>
            <a:endParaRPr lang="en-US" dirty="0"/>
          </a:p>
          <a:p>
            <a:r>
              <a:rPr lang="en-US" dirty="0" smtClean="0"/>
              <a:t>has</a:t>
            </a:r>
          </a:p>
          <a:p>
            <a:pPr lvl="1"/>
            <a:r>
              <a:rPr lang="en-US" dirty="0" smtClean="0"/>
              <a:t>Period (</a:t>
            </a:r>
            <a:r>
              <a:rPr lang="en-US" dirty="0" err="1" smtClean="0">
                <a:solidFill>
                  <a:srgbClr val="0070C0"/>
                </a:solidFill>
              </a:rPr>
              <a:t>perioda</a:t>
            </a:r>
            <a:r>
              <a:rPr lang="en-US" dirty="0" smtClean="0"/>
              <a:t>) 2</a:t>
            </a:r>
            <a:r>
              <a:rPr lang="el-GR" dirty="0" smtClean="0"/>
              <a:t>π</a:t>
            </a:r>
            <a:r>
              <a:rPr lang="en-US" dirty="0" smtClean="0"/>
              <a:t> rad – we are measuring angles in radians. </a:t>
            </a:r>
          </a:p>
          <a:p>
            <a:pPr lvl="1"/>
            <a:r>
              <a:rPr lang="en-US" dirty="0" smtClean="0"/>
              <a:t>Magnitude (</a:t>
            </a:r>
            <a:r>
              <a:rPr lang="en-US" dirty="0" err="1" smtClean="0">
                <a:solidFill>
                  <a:srgbClr val="0070C0"/>
                </a:solidFill>
              </a:rPr>
              <a:t>amplituda</a:t>
            </a:r>
            <a:r>
              <a:rPr lang="en-US" dirty="0" smtClean="0"/>
              <a:t>) 1</a:t>
            </a:r>
          </a:p>
          <a:p>
            <a:pPr lvl="1"/>
            <a:r>
              <a:rPr lang="en-US" dirty="0" smtClean="0"/>
              <a:t>Phase shift (</a:t>
            </a:r>
            <a:r>
              <a:rPr lang="en-US" dirty="0" smtClean="0">
                <a:solidFill>
                  <a:srgbClr val="0070C0"/>
                </a:solidFill>
              </a:rPr>
              <a:t>f</a:t>
            </a:r>
            <a:r>
              <a:rPr lang="cs-CZ" dirty="0" err="1" smtClean="0">
                <a:solidFill>
                  <a:srgbClr val="0070C0"/>
                </a:solidFill>
              </a:rPr>
              <a:t>ázové</a:t>
            </a:r>
            <a:r>
              <a:rPr lang="cs-CZ" dirty="0" smtClean="0">
                <a:solidFill>
                  <a:srgbClr val="0070C0"/>
                </a:solidFill>
              </a:rPr>
              <a:t> posunutí, fáze</a:t>
            </a:r>
            <a:r>
              <a:rPr lang="cs-CZ" dirty="0" smtClean="0"/>
              <a:t>) 0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cosine_basic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100" y="2284368"/>
            <a:ext cx="2517586" cy="541903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10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54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Cosine with more interesting parameters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Setting the number of periods per second: </a:t>
            </a:r>
            <a:r>
              <a:rPr lang="en-US" b="1" dirty="0" smtClean="0"/>
              <a:t>frequency 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0070C0"/>
                </a:solidFill>
              </a:rPr>
              <a:t>frekvence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kmito</a:t>
            </a:r>
            <a:r>
              <a:rPr lang="cs-CZ" dirty="0" smtClean="0">
                <a:solidFill>
                  <a:srgbClr val="0070C0"/>
                </a:solidFill>
              </a:rPr>
              <a:t>čet</a:t>
            </a:r>
            <a:r>
              <a:rPr lang="en-US" dirty="0" smtClean="0"/>
              <a:t>)</a:t>
            </a:r>
            <a:r>
              <a:rPr lang="cs-CZ" dirty="0" smtClean="0"/>
              <a:t> </a:t>
            </a:r>
            <a:r>
              <a:rPr lang="en-US" i="1" dirty="0" smtClean="0"/>
              <a:t>f</a:t>
            </a:r>
            <a:r>
              <a:rPr lang="en-US" i="1" baseline="-25000" dirty="0" smtClean="0"/>
              <a:t>1</a:t>
            </a:r>
            <a:r>
              <a:rPr lang="en-US" dirty="0" smtClean="0"/>
              <a:t> in Hertz. </a:t>
            </a:r>
          </a:p>
          <a:p>
            <a:r>
              <a:rPr lang="en-US" dirty="0" smtClean="0"/>
              <a:t>The period (in seconds) then becomes 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endParaRPr lang="en-US" dirty="0"/>
          </a:p>
          <a:p>
            <a:r>
              <a:rPr lang="en-US" dirty="0" smtClean="0"/>
              <a:t>Making the cosine do </a:t>
            </a:r>
            <a:r>
              <a:rPr lang="en-US" i="1" dirty="0" smtClean="0"/>
              <a:t>f</a:t>
            </a:r>
            <a:r>
              <a:rPr lang="en-US" i="1" baseline="-25000" dirty="0" smtClean="0"/>
              <a:t>1</a:t>
            </a:r>
            <a:r>
              <a:rPr lang="en-US" dirty="0" smtClean="0"/>
              <a:t> periods in second: multiply its argument by </a:t>
            </a:r>
          </a:p>
          <a:p>
            <a:endParaRPr lang="en-US" dirty="0"/>
          </a:p>
          <a:p>
            <a:r>
              <a:rPr lang="en-US" dirty="0" smtClean="0"/>
              <a:t>This value is called </a:t>
            </a:r>
            <a:r>
              <a:rPr lang="cs-CZ" b="1" dirty="0" err="1" smtClean="0"/>
              <a:t>angular</a:t>
            </a:r>
            <a:r>
              <a:rPr lang="cs-CZ" b="1" dirty="0" smtClean="0"/>
              <a:t> </a:t>
            </a:r>
            <a:r>
              <a:rPr lang="cs-CZ" b="1" dirty="0" err="1" smtClean="0"/>
              <a:t>or</a:t>
            </a:r>
            <a:r>
              <a:rPr lang="cs-CZ" b="1" dirty="0" smtClean="0"/>
              <a:t> </a:t>
            </a:r>
            <a:r>
              <a:rPr lang="cs-CZ" b="1" dirty="0" err="1" smtClean="0"/>
              <a:t>circular</a:t>
            </a:r>
            <a:r>
              <a:rPr lang="cs-CZ" b="1" dirty="0" smtClean="0"/>
              <a:t> </a:t>
            </a:r>
            <a:r>
              <a:rPr lang="cs-CZ" b="1" dirty="0" err="1" smtClean="0"/>
              <a:t>frequency</a:t>
            </a:r>
            <a:r>
              <a:rPr lang="cs-CZ" b="1" dirty="0" smtClean="0"/>
              <a:t> </a:t>
            </a:r>
            <a:r>
              <a:rPr lang="cs-CZ" b="1" dirty="0" err="1" smtClean="0"/>
              <a:t>or</a:t>
            </a:r>
            <a:r>
              <a:rPr lang="cs-CZ" b="1" dirty="0" smtClean="0"/>
              <a:t> </a:t>
            </a:r>
            <a:r>
              <a:rPr lang="cs-CZ" b="1" dirty="0" err="1" smtClean="0"/>
              <a:t>velocity</a:t>
            </a:r>
            <a:r>
              <a:rPr lang="cs-CZ" dirty="0" smtClean="0"/>
              <a:t> 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0070C0"/>
                </a:solidFill>
              </a:rPr>
              <a:t>kruhov</a:t>
            </a:r>
            <a:r>
              <a:rPr lang="cs-CZ" dirty="0" smtClean="0">
                <a:solidFill>
                  <a:srgbClr val="0070C0"/>
                </a:solidFill>
              </a:rPr>
              <a:t>á / úhlová frekvence / </a:t>
            </a:r>
            <a:r>
              <a:rPr lang="cs-CZ" dirty="0" err="1" smtClean="0">
                <a:solidFill>
                  <a:srgbClr val="0070C0"/>
                </a:solidFill>
              </a:rPr>
              <a:t>rychost</a:t>
            </a:r>
            <a:r>
              <a:rPr lang="en-US" dirty="0" smtClean="0"/>
              <a:t>)</a:t>
            </a:r>
            <a:r>
              <a:rPr lang="cs-CZ" dirty="0" smtClean="0"/>
              <a:t> and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measured</a:t>
            </a:r>
            <a:r>
              <a:rPr lang="cs-CZ" dirty="0" smtClean="0"/>
              <a:t> in rad/s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073" y="3365593"/>
            <a:ext cx="1201339" cy="78043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567" y="4671387"/>
            <a:ext cx="2104532" cy="711496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11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87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Cosine with more interesting parameters </a:t>
            </a:r>
            <a:r>
              <a:rPr lang="cs-CZ" dirty="0" smtClean="0"/>
              <a:t>II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Changing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magnitude </a:t>
            </a:r>
            <a:r>
              <a:rPr lang="cs-CZ" dirty="0"/>
              <a:t>-</a:t>
            </a:r>
            <a:r>
              <a:rPr lang="cs-CZ" dirty="0" smtClean="0"/>
              <a:t> just </a:t>
            </a:r>
            <a:r>
              <a:rPr lang="cs-CZ" dirty="0" err="1" smtClean="0"/>
              <a:t>multiply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cosine</a:t>
            </a:r>
            <a:r>
              <a:rPr lang="en-US" dirty="0" smtClean="0"/>
              <a:t> by constant </a:t>
            </a:r>
            <a:r>
              <a:rPr lang="en-US" i="1" dirty="0" smtClean="0"/>
              <a:t>C</a:t>
            </a:r>
            <a:r>
              <a:rPr lang="en-US" i="1" baseline="-25000" dirty="0" smtClean="0"/>
              <a:t>1</a:t>
            </a:r>
            <a:r>
              <a:rPr lang="cs-CZ" dirty="0" smtClean="0"/>
              <a:t>. </a:t>
            </a:r>
          </a:p>
          <a:p>
            <a:r>
              <a:rPr lang="cs-CZ" dirty="0" err="1" smtClean="0"/>
              <a:t>Changing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phase</a:t>
            </a:r>
            <a:r>
              <a:rPr lang="cs-CZ" dirty="0" smtClean="0"/>
              <a:t> –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angle</a:t>
            </a:r>
            <a:r>
              <a:rPr lang="cs-CZ" dirty="0" smtClean="0"/>
              <a:t> </a:t>
            </a:r>
            <a:r>
              <a:rPr lang="el-GR" i="1" dirty="0" smtClean="0"/>
              <a:t>Φ</a:t>
            </a:r>
            <a:r>
              <a:rPr lang="en-US" i="1" baseline="-25000" dirty="0" smtClean="0"/>
              <a:t>1 </a:t>
            </a:r>
            <a:r>
              <a:rPr lang="cs-CZ" dirty="0" smtClean="0"/>
              <a:t>to </a:t>
            </a:r>
            <a:r>
              <a:rPr lang="cs-CZ" dirty="0" err="1" smtClean="0"/>
              <a:t>the</a:t>
            </a:r>
            <a:r>
              <a:rPr lang="cs-CZ" dirty="0" smtClean="0"/>
              <a:t> argument</a:t>
            </a:r>
          </a:p>
          <a:p>
            <a:pPr lvl="1"/>
            <a:r>
              <a:rPr lang="cs-CZ" dirty="0" smtClean="0"/>
              <a:t>Positive – shift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left</a:t>
            </a:r>
            <a:r>
              <a:rPr lang="cs-CZ" dirty="0" smtClean="0"/>
              <a:t> - </a:t>
            </a:r>
            <a:r>
              <a:rPr lang="cs-CZ" dirty="0" err="1" smtClean="0"/>
              <a:t>advancing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signal</a:t>
            </a:r>
            <a:r>
              <a:rPr lang="cs-CZ" dirty="0" smtClean="0"/>
              <a:t>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70C0"/>
                </a:solidFill>
              </a:rPr>
              <a:t>p</a:t>
            </a:r>
            <a:r>
              <a:rPr lang="cs-CZ" dirty="0" err="1" smtClean="0">
                <a:solidFill>
                  <a:srgbClr val="0070C0"/>
                </a:solidFill>
              </a:rPr>
              <a:t>ředběhnutí</a:t>
            </a:r>
            <a:r>
              <a:rPr lang="en-US" dirty="0" smtClean="0"/>
              <a:t>)</a:t>
            </a:r>
            <a:endParaRPr lang="cs-CZ" dirty="0" smtClean="0"/>
          </a:p>
          <a:p>
            <a:pPr lvl="1"/>
            <a:r>
              <a:rPr lang="cs-CZ" dirty="0" smtClean="0"/>
              <a:t>Negative – shift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right</a:t>
            </a:r>
            <a:r>
              <a:rPr lang="cs-CZ" dirty="0" smtClean="0"/>
              <a:t> – </a:t>
            </a:r>
            <a:r>
              <a:rPr lang="cs-CZ" dirty="0" err="1" smtClean="0"/>
              <a:t>delaying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signal</a:t>
            </a:r>
            <a:r>
              <a:rPr lang="cs-CZ" dirty="0" smtClean="0"/>
              <a:t> </a:t>
            </a:r>
            <a:r>
              <a:rPr lang="en-US" dirty="0" smtClean="0"/>
              <a:t>(</a:t>
            </a:r>
            <a:r>
              <a:rPr lang="cs-CZ" dirty="0" smtClean="0">
                <a:solidFill>
                  <a:srgbClr val="0070C0"/>
                </a:solidFill>
              </a:rPr>
              <a:t>zpoždění</a:t>
            </a:r>
            <a:r>
              <a:rPr lang="en-US" dirty="0" smtClean="0"/>
              <a:t>)</a:t>
            </a:r>
            <a:endParaRPr lang="cs-CZ" dirty="0" smtClean="0"/>
          </a:p>
          <a:p>
            <a:pPr lvl="1"/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adding</a:t>
            </a:r>
            <a:r>
              <a:rPr lang="cs-CZ" dirty="0" smtClean="0"/>
              <a:t> </a:t>
            </a:r>
            <a:r>
              <a:rPr lang="en-US" dirty="0" smtClean="0"/>
              <a:t>/ subtracting 2</a:t>
            </a:r>
            <a:r>
              <a:rPr lang="el-GR" dirty="0" smtClean="0"/>
              <a:t>π</a:t>
            </a:r>
            <a:r>
              <a:rPr lang="en-US" dirty="0" smtClean="0"/>
              <a:t>, we obtain the same, as the periodicity of cosine is 2</a:t>
            </a:r>
            <a:r>
              <a:rPr lang="el-GR" dirty="0" smtClean="0"/>
              <a:t>π</a:t>
            </a:r>
            <a:r>
              <a:rPr lang="en-US" dirty="0" smtClean="0"/>
              <a:t>. </a:t>
            </a:r>
          </a:p>
          <a:p>
            <a:r>
              <a:rPr lang="en-US" dirty="0" smtClean="0"/>
              <a:t>Full cosine: 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cosine_full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818" y="4897484"/>
            <a:ext cx="3502451" cy="476773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12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71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Cosine sequence – discrete time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3967"/>
          </a:xfrm>
        </p:spPr>
        <p:txBody>
          <a:bodyPr>
            <a:normAutofit/>
          </a:bodyPr>
          <a:lstStyle/>
          <a:p>
            <a:r>
              <a:rPr lang="en-US" dirty="0" smtClean="0"/>
              <a:t>Sequence </a:t>
            </a:r>
          </a:p>
          <a:p>
            <a:pPr lvl="1"/>
            <a:r>
              <a:rPr lang="en-US" dirty="0" smtClean="0"/>
              <a:t>Not very interesting - something like 6.28 samples per period ??? </a:t>
            </a:r>
          </a:p>
          <a:p>
            <a:r>
              <a:rPr lang="en-US" dirty="0" smtClean="0"/>
              <a:t>Enforcing the number of samples in one period to be </a:t>
            </a:r>
            <a:r>
              <a:rPr lang="en-US" i="1" dirty="0" smtClean="0"/>
              <a:t>N:</a:t>
            </a:r>
          </a:p>
          <a:p>
            <a:endParaRPr lang="en-US" i="1" dirty="0" smtClean="0"/>
          </a:p>
          <a:p>
            <a:endParaRPr lang="en-US" i="1" dirty="0"/>
          </a:p>
          <a:p>
            <a:r>
              <a:rPr lang="en-US" i="1" dirty="0" smtClean="0"/>
              <a:t>2</a:t>
            </a:r>
            <a:r>
              <a:rPr lang="el-GR" i="1" dirty="0" smtClean="0"/>
              <a:t>π</a:t>
            </a:r>
            <a:r>
              <a:rPr lang="en-US" i="1" dirty="0" smtClean="0"/>
              <a:t>/N</a:t>
            </a:r>
            <a:r>
              <a:rPr lang="en-US" dirty="0" smtClean="0"/>
              <a:t> is called </a:t>
            </a:r>
            <a:r>
              <a:rPr lang="en-US" b="1" dirty="0" smtClean="0"/>
              <a:t>normalized angular frequency</a:t>
            </a:r>
            <a:r>
              <a:rPr lang="en-US" dirty="0" smtClean="0"/>
              <a:t> (</a:t>
            </a:r>
            <a:r>
              <a:rPr lang="en-US" dirty="0" err="1" smtClean="0">
                <a:solidFill>
                  <a:srgbClr val="0070C0"/>
                </a:solidFill>
              </a:rPr>
              <a:t>normovan</a:t>
            </a:r>
            <a:r>
              <a:rPr lang="cs-CZ" dirty="0" smtClean="0">
                <a:solidFill>
                  <a:srgbClr val="0070C0"/>
                </a:solidFill>
              </a:rPr>
              <a:t>á kruhová frekvence</a:t>
            </a:r>
            <a:r>
              <a:rPr lang="en-US" dirty="0" smtClean="0"/>
              <a:t>)</a:t>
            </a:r>
            <a:r>
              <a:rPr lang="cs-CZ" dirty="0" smtClean="0"/>
              <a:t> –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denoted</a:t>
            </a:r>
            <a:r>
              <a:rPr lang="cs-CZ" dirty="0" smtClean="0"/>
              <a:t> as </a:t>
            </a:r>
            <a:r>
              <a:rPr lang="el-GR" i="1" dirty="0" smtClean="0"/>
              <a:t>ω</a:t>
            </a:r>
            <a:r>
              <a:rPr lang="en-US" i="1" baseline="-25000" dirty="0" smtClean="0"/>
              <a:t>1</a:t>
            </a:r>
            <a:r>
              <a:rPr lang="cs-CZ" dirty="0" smtClean="0"/>
              <a:t>. </a:t>
            </a:r>
          </a:p>
          <a:p>
            <a:r>
              <a:rPr lang="cs-CZ" dirty="0" err="1" smtClean="0"/>
              <a:t>Similarly</a:t>
            </a:r>
            <a:r>
              <a:rPr lang="cs-CZ" dirty="0" smtClean="0"/>
              <a:t> as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continuous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,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b="1" dirty="0" smtClean="0"/>
              <a:t>magnitude </a:t>
            </a:r>
            <a:r>
              <a:rPr lang="cs-CZ" dirty="0" smtClean="0"/>
              <a:t>and </a:t>
            </a:r>
            <a:r>
              <a:rPr lang="cs-CZ" b="1" dirty="0" err="1" smtClean="0"/>
              <a:t>phase</a:t>
            </a:r>
            <a:endParaRPr lang="cs-CZ" b="1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cosine_disc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244" y="1896052"/>
            <a:ext cx="1809938" cy="42445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842" y="3338752"/>
            <a:ext cx="2340088" cy="817817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13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51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numbers – basics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real numbers are 1D – real axis </a:t>
            </a:r>
          </a:p>
          <a:p>
            <a:r>
              <a:rPr lang="en-US" dirty="0" smtClean="0"/>
              <a:t>Complex numbers are 2D – lay in the </a:t>
            </a:r>
            <a:r>
              <a:rPr lang="en-US" b="1" dirty="0" smtClean="0"/>
              <a:t>complex plane</a:t>
            </a:r>
            <a:r>
              <a:rPr lang="en-US" dirty="0" smtClean="0"/>
              <a:t> (</a:t>
            </a:r>
            <a:r>
              <a:rPr lang="en-US" dirty="0" err="1" smtClean="0">
                <a:solidFill>
                  <a:srgbClr val="0070C0"/>
                </a:solidFill>
              </a:rPr>
              <a:t>komplexn</a:t>
            </a:r>
            <a:r>
              <a:rPr lang="cs-CZ" dirty="0" smtClean="0">
                <a:solidFill>
                  <a:srgbClr val="0070C0"/>
                </a:solidFill>
              </a:rPr>
              <a:t>í rovina</a:t>
            </a:r>
            <a:r>
              <a:rPr lang="en-US" dirty="0" smtClean="0"/>
              <a:t>)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dimensions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real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    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imaginary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endParaRPr lang="cs-CZ" dirty="0" smtClean="0"/>
          </a:p>
          <a:p>
            <a:r>
              <a:rPr lang="cs-CZ" dirty="0" err="1" smtClean="0"/>
              <a:t>Mathematicians</a:t>
            </a:r>
            <a:r>
              <a:rPr lang="cs-CZ" dirty="0" smtClean="0"/>
              <a:t> use </a:t>
            </a:r>
            <a:r>
              <a:rPr lang="cs-CZ" i="1" dirty="0" smtClean="0"/>
              <a:t>i</a:t>
            </a:r>
            <a:r>
              <a:rPr lang="cs-CZ" dirty="0" smtClean="0"/>
              <a:t>, </a:t>
            </a:r>
            <a:r>
              <a:rPr lang="cs-CZ" dirty="0" err="1" smtClean="0"/>
              <a:t>electrical</a:t>
            </a:r>
            <a:r>
              <a:rPr lang="cs-CZ" dirty="0" smtClean="0"/>
              <a:t> </a:t>
            </a:r>
            <a:r>
              <a:rPr lang="en-US" dirty="0" smtClean="0"/>
              <a:t>(and IT) engineers use </a:t>
            </a:r>
            <a:r>
              <a:rPr lang="en-US" i="1" dirty="0" smtClean="0"/>
              <a:t>j</a:t>
            </a:r>
            <a:endParaRPr lang="en-US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704" y="1825625"/>
            <a:ext cx="332262" cy="54585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394" y="2676765"/>
            <a:ext cx="332262" cy="54585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3306" y="2746805"/>
            <a:ext cx="272853" cy="40577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902" y="4139229"/>
            <a:ext cx="7237709" cy="2172671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14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3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unit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defined as </a:t>
            </a:r>
          </a:p>
          <a:p>
            <a:r>
              <a:rPr lang="en-US" dirty="0" smtClean="0"/>
              <a:t>Has “circular property”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059" y="1825625"/>
            <a:ext cx="1322567" cy="48442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772" y="3130673"/>
            <a:ext cx="5228477" cy="3396887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15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9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325" y="3838958"/>
            <a:ext cx="4493685" cy="287251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number as a vector and its two forms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convenient to imagine complex numbers as vectors starting in </a:t>
            </a:r>
            <a:r>
              <a:rPr lang="en-US" i="1" dirty="0" smtClean="0"/>
              <a:t>0+0j </a:t>
            </a:r>
            <a:r>
              <a:rPr lang="en-US" dirty="0" smtClean="0"/>
              <a:t>and going to the given complex number. </a:t>
            </a:r>
          </a:p>
          <a:p>
            <a:r>
              <a:rPr lang="en-US" b="1" dirty="0" smtClean="0"/>
              <a:t>Component form 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0070C0"/>
                </a:solidFill>
              </a:rPr>
              <a:t>sl</a:t>
            </a:r>
            <a:r>
              <a:rPr lang="cs-CZ" dirty="0" err="1" smtClean="0">
                <a:solidFill>
                  <a:srgbClr val="0070C0"/>
                </a:solidFill>
              </a:rPr>
              <a:t>ožkový</a:t>
            </a:r>
            <a:r>
              <a:rPr lang="cs-CZ" dirty="0" smtClean="0">
                <a:solidFill>
                  <a:srgbClr val="0070C0"/>
                </a:solidFill>
              </a:rPr>
              <a:t> tvar</a:t>
            </a:r>
            <a:r>
              <a:rPr lang="cs-CZ" dirty="0" smtClean="0"/>
              <a:t>)</a:t>
            </a:r>
            <a:r>
              <a:rPr lang="en-US" dirty="0" smtClean="0"/>
              <a:t> of a complex number </a:t>
            </a:r>
          </a:p>
          <a:p>
            <a:pPr lvl="1"/>
            <a:r>
              <a:rPr lang="en-US" dirty="0" smtClean="0"/>
              <a:t>a is real component </a:t>
            </a:r>
            <a:endParaRPr lang="cs-CZ" dirty="0" smtClean="0"/>
          </a:p>
          <a:p>
            <a:pPr lvl="1"/>
            <a:r>
              <a:rPr lang="cs-CZ" i="1" dirty="0" smtClean="0"/>
              <a:t>b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imaginary</a:t>
            </a:r>
            <a:r>
              <a:rPr lang="cs-CZ" dirty="0" smtClean="0"/>
              <a:t> </a:t>
            </a:r>
            <a:r>
              <a:rPr lang="cs-CZ" dirty="0" err="1" smtClean="0"/>
              <a:t>component</a:t>
            </a:r>
            <a:r>
              <a:rPr lang="cs-CZ" dirty="0" smtClean="0"/>
              <a:t> </a:t>
            </a:r>
          </a:p>
          <a:p>
            <a:r>
              <a:rPr lang="en-US" b="1" dirty="0" smtClean="0"/>
              <a:t>P</a:t>
            </a:r>
            <a:r>
              <a:rPr lang="cs-CZ" b="1" dirty="0" err="1" smtClean="0"/>
              <a:t>olar</a:t>
            </a:r>
            <a:r>
              <a:rPr lang="cs-CZ" b="1" dirty="0" smtClean="0"/>
              <a:t> </a:t>
            </a:r>
            <a:r>
              <a:rPr lang="cs-CZ" b="1" dirty="0" err="1" smtClean="0"/>
              <a:t>form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dirty="0" smtClean="0">
                <a:solidFill>
                  <a:srgbClr val="0070C0"/>
                </a:solidFill>
              </a:rPr>
              <a:t>polární nebo goniometrický tvar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r </a:t>
            </a:r>
            <a:r>
              <a:rPr lang="cs-CZ" dirty="0" err="1" smtClean="0"/>
              <a:t>is</a:t>
            </a:r>
            <a:r>
              <a:rPr lang="cs-CZ" dirty="0" smtClean="0"/>
              <a:t> magnitude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absolute</a:t>
            </a:r>
            <a:r>
              <a:rPr lang="cs-CZ" dirty="0" smtClean="0"/>
              <a:t> </a:t>
            </a:r>
            <a:r>
              <a:rPr lang="cs-CZ" dirty="0" err="1" smtClean="0"/>
              <a:t>value</a:t>
            </a:r>
            <a:r>
              <a:rPr lang="cs-CZ" dirty="0" smtClean="0"/>
              <a:t> (</a:t>
            </a:r>
            <a:r>
              <a:rPr lang="cs-CZ" dirty="0" smtClean="0">
                <a:solidFill>
                  <a:srgbClr val="0070C0"/>
                </a:solidFill>
              </a:rPr>
              <a:t>modul, absolutní </a:t>
            </a:r>
            <a:br>
              <a:rPr lang="cs-CZ" dirty="0" smtClean="0">
                <a:solidFill>
                  <a:srgbClr val="0070C0"/>
                </a:solidFill>
              </a:rPr>
            </a:br>
            <a:r>
              <a:rPr lang="cs-CZ" dirty="0" smtClean="0">
                <a:solidFill>
                  <a:srgbClr val="0070C0"/>
                </a:solidFill>
              </a:rPr>
              <a:t>hodnota, magnituda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φ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phase</a:t>
            </a:r>
            <a:r>
              <a:rPr lang="cs-CZ" dirty="0" smtClean="0"/>
              <a:t> (</a:t>
            </a:r>
            <a:r>
              <a:rPr lang="cs-CZ" dirty="0" smtClean="0">
                <a:solidFill>
                  <a:srgbClr val="0070C0"/>
                </a:solidFill>
              </a:rPr>
              <a:t>fáze, úhel, argument</a:t>
            </a:r>
            <a:r>
              <a:rPr lang="cs-CZ" dirty="0" smtClean="0"/>
              <a:t>)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0380" y="2753768"/>
            <a:ext cx="1854565" cy="412126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16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5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494" y="2852265"/>
            <a:ext cx="3826373" cy="70528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Conversion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forms</a:t>
            </a:r>
            <a:r>
              <a:rPr lang="cs-CZ" dirty="0" smtClean="0"/>
              <a:t> </a:t>
            </a:r>
            <a:r>
              <a:rPr lang="cs-CZ" dirty="0" err="1" smtClean="0"/>
              <a:t>using</a:t>
            </a:r>
            <a:r>
              <a:rPr lang="cs-CZ" dirty="0" smtClean="0"/>
              <a:t> basic geometry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polar</a:t>
            </a:r>
            <a:r>
              <a:rPr lang="cs-CZ" dirty="0" smtClean="0"/>
              <a:t> to </a:t>
            </a:r>
            <a:r>
              <a:rPr lang="cs-CZ" dirty="0" err="1" smtClean="0"/>
              <a:t>component</a:t>
            </a: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   … s</a:t>
            </a:r>
            <a:r>
              <a:rPr lang="cs-CZ" dirty="0" smtClean="0"/>
              <a:t>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component</a:t>
            </a:r>
            <a:r>
              <a:rPr lang="cs-CZ" dirty="0" smtClean="0"/>
              <a:t> </a:t>
            </a:r>
            <a:r>
              <a:rPr lang="cs-CZ" dirty="0" err="1" smtClean="0"/>
              <a:t>form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written</a:t>
            </a:r>
            <a:r>
              <a:rPr lang="cs-CZ" dirty="0" smtClean="0"/>
              <a:t> as</a:t>
            </a:r>
          </a:p>
          <a:p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component</a:t>
            </a:r>
            <a:r>
              <a:rPr lang="cs-CZ" dirty="0" smtClean="0"/>
              <a:t> to </a:t>
            </a:r>
            <a:r>
              <a:rPr lang="cs-CZ" dirty="0" err="1" smtClean="0"/>
              <a:t>polar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careful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inverse tangens  and </a:t>
            </a:r>
            <a:r>
              <a:rPr lang="cs-CZ" dirty="0" err="1" smtClean="0"/>
              <a:t>always</a:t>
            </a:r>
            <a:r>
              <a:rPr lang="cs-CZ" dirty="0" smtClean="0"/>
              <a:t> </a:t>
            </a:r>
            <a:r>
              <a:rPr lang="cs-CZ" dirty="0" err="1" smtClean="0"/>
              <a:t>check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en-US" dirty="0" smtClean="0"/>
              <a:t>have </a:t>
            </a:r>
            <a:r>
              <a:rPr lang="cs-CZ" dirty="0" err="1" smtClean="0"/>
              <a:t>got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result</a:t>
            </a:r>
            <a:r>
              <a:rPr lang="cs-CZ" dirty="0" smtClean="0"/>
              <a:t> </a:t>
            </a:r>
            <a:r>
              <a:rPr lang="cs-CZ" dirty="0" err="1" smtClean="0"/>
              <a:t>correctly</a:t>
            </a:r>
            <a:r>
              <a:rPr lang="cs-CZ" dirty="0" smtClean="0"/>
              <a:t>. </a:t>
            </a:r>
          </a:p>
          <a:p>
            <a:pPr lvl="1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1st </a:t>
            </a:r>
            <a:r>
              <a:rPr lang="cs-CZ" dirty="0" err="1" smtClean="0"/>
              <a:t>numercical</a:t>
            </a:r>
            <a:r>
              <a:rPr lang="cs-CZ" dirty="0" smtClean="0"/>
              <a:t> </a:t>
            </a:r>
            <a:r>
              <a:rPr lang="cs-CZ" dirty="0" err="1" smtClean="0"/>
              <a:t>exercise</a:t>
            </a:r>
            <a:r>
              <a:rPr lang="cs-CZ" dirty="0" smtClean="0"/>
              <a:t>. </a:t>
            </a:r>
          </a:p>
          <a:p>
            <a:r>
              <a:rPr lang="cs-CZ" dirty="0" smtClean="0"/>
              <a:t>Python </a:t>
            </a:r>
            <a:r>
              <a:rPr lang="en-US" dirty="0" smtClean="0"/>
              <a:t>(and all other languages supporting math) have appropriate functions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np.abs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np.angle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493" y="1761839"/>
            <a:ext cx="4223048" cy="53310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082" y="2366097"/>
            <a:ext cx="3796371" cy="446632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17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Exponential form of complex number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or (if lazy to type in </a:t>
            </a:r>
            <a:r>
              <a:rPr lang="en-US" dirty="0" err="1" smtClean="0"/>
              <a:t>LaTeX</a:t>
            </a:r>
            <a:r>
              <a:rPr lang="en-US" dirty="0" smtClean="0"/>
              <a:t>)                        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(el. engineers) 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396" y="1825625"/>
            <a:ext cx="1450275" cy="47394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472" y="1879104"/>
            <a:ext cx="1730379" cy="4204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064" y="2601494"/>
            <a:ext cx="1435400" cy="430621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18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35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684" y="3702333"/>
            <a:ext cx="8356796" cy="277359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with complex numbers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Addition</a:t>
            </a:r>
            <a:r>
              <a:rPr lang="en-US" dirty="0" smtClean="0"/>
              <a:t> and </a:t>
            </a:r>
            <a:r>
              <a:rPr lang="en-US" b="1" dirty="0" smtClean="0"/>
              <a:t>subtraction </a:t>
            </a:r>
            <a:r>
              <a:rPr lang="en-US" dirty="0" smtClean="0"/>
              <a:t>in composite form </a:t>
            </a:r>
          </a:p>
          <a:p>
            <a:r>
              <a:rPr lang="en-US" dirty="0" smtClean="0"/>
              <a:t>Easy to imagine as vectors in the complex plane !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20" y="2992224"/>
            <a:ext cx="3524433" cy="1009070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19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70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and sequences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Signals with </a:t>
            </a:r>
            <a:r>
              <a:rPr lang="en-US" b="1" dirty="0" smtClean="0"/>
              <a:t>continuous time</a:t>
            </a:r>
            <a:r>
              <a:rPr lang="en-US" dirty="0" smtClean="0"/>
              <a:t> (analog, real world) are defined for all times </a:t>
            </a:r>
            <a:r>
              <a:rPr lang="en-US" i="1" dirty="0" smtClean="0"/>
              <a:t>t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0070C0"/>
                </a:solidFill>
              </a:rPr>
              <a:t>Sign</a:t>
            </a:r>
            <a:r>
              <a:rPr lang="cs-CZ" dirty="0" err="1" smtClean="0">
                <a:solidFill>
                  <a:srgbClr val="0070C0"/>
                </a:solidFill>
              </a:rPr>
              <a:t>ály</a:t>
            </a:r>
            <a:r>
              <a:rPr lang="cs-CZ" dirty="0" smtClean="0">
                <a:solidFill>
                  <a:srgbClr val="0070C0"/>
                </a:solidFill>
              </a:rPr>
              <a:t> se spojitým časem, spojité signály. 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From math point of view, they are </a:t>
            </a:r>
            <a:r>
              <a:rPr lang="en-US" b="1" dirty="0" smtClean="0"/>
              <a:t>functions </a:t>
            </a:r>
            <a:r>
              <a:rPr lang="en-US" i="1" dirty="0" smtClean="0"/>
              <a:t>x(t)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 round brackets </a:t>
            </a:r>
            <a:endParaRPr lang="en-US" dirty="0" smtClean="0"/>
          </a:p>
          <a:p>
            <a:r>
              <a:rPr lang="en-US" dirty="0" smtClean="0"/>
              <a:t>Signals with </a:t>
            </a:r>
            <a:r>
              <a:rPr lang="en-US" b="1" dirty="0" smtClean="0"/>
              <a:t>discrete time </a:t>
            </a:r>
            <a:r>
              <a:rPr lang="en-US" dirty="0" smtClean="0"/>
              <a:t>(computer, digital world)</a:t>
            </a:r>
            <a:r>
              <a:rPr lang="cs-CZ" dirty="0" smtClean="0"/>
              <a:t>, </a:t>
            </a:r>
            <a:r>
              <a:rPr lang="cs-CZ" dirty="0" err="1" smtClean="0"/>
              <a:t>sampled</a:t>
            </a:r>
            <a:r>
              <a:rPr lang="cs-CZ" dirty="0" smtClean="0"/>
              <a:t> </a:t>
            </a:r>
            <a:r>
              <a:rPr lang="cs-CZ" dirty="0" err="1" smtClean="0"/>
              <a:t>signals</a:t>
            </a:r>
            <a:r>
              <a:rPr lang="en-US" dirty="0"/>
              <a:t> </a:t>
            </a:r>
            <a:r>
              <a:rPr lang="en-US" dirty="0" smtClean="0"/>
              <a:t>are defined only for integer times (sample numbers) </a:t>
            </a:r>
            <a:r>
              <a:rPr lang="en-US" i="1" dirty="0" smtClean="0"/>
              <a:t>n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0070C0"/>
                </a:solidFill>
              </a:rPr>
              <a:t>Sign</a:t>
            </a:r>
            <a:r>
              <a:rPr lang="cs-CZ" dirty="0" err="1" smtClean="0">
                <a:solidFill>
                  <a:srgbClr val="0070C0"/>
                </a:solidFill>
              </a:rPr>
              <a:t>ály</a:t>
            </a:r>
            <a:r>
              <a:rPr lang="cs-CZ" dirty="0" smtClean="0">
                <a:solidFill>
                  <a:srgbClr val="0070C0"/>
                </a:solidFill>
              </a:rPr>
              <a:t> 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cs-CZ" dirty="0" smtClean="0">
                <a:solidFill>
                  <a:srgbClr val="0070C0"/>
                </a:solidFill>
              </a:rPr>
              <a:t>diskrétním časem, diskrétní signály, vzorkované signály. 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math</a:t>
            </a:r>
            <a:r>
              <a:rPr lang="cs-CZ" dirty="0" smtClean="0"/>
              <a:t> point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view</a:t>
            </a:r>
            <a:r>
              <a:rPr lang="cs-CZ" dirty="0" smtClean="0"/>
              <a:t>, </a:t>
            </a:r>
            <a:r>
              <a:rPr lang="cs-CZ" dirty="0" err="1" smtClean="0"/>
              <a:t>they</a:t>
            </a:r>
            <a:r>
              <a:rPr lang="cs-CZ" dirty="0" smtClean="0"/>
              <a:t> are </a:t>
            </a:r>
            <a:r>
              <a:rPr lang="cs-CZ" b="1" dirty="0" err="1" smtClean="0"/>
              <a:t>sequences</a:t>
            </a:r>
            <a:r>
              <a:rPr lang="cs-CZ" dirty="0" smtClean="0"/>
              <a:t> </a:t>
            </a:r>
            <a:r>
              <a:rPr lang="en-US" i="1" dirty="0" smtClean="0"/>
              <a:t>x[n]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 square brackets.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2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11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54" y="4001294"/>
            <a:ext cx="7744194" cy="274739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with complex numbers II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Multiplication </a:t>
            </a:r>
          </a:p>
          <a:p>
            <a:pPr lvl="1"/>
            <a:r>
              <a:rPr lang="en-US" dirty="0" smtClean="0"/>
              <a:t>Possible in component form, but too complicated …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Much more convenient in the exponential form: </a:t>
            </a:r>
            <a:r>
              <a:rPr lang="en-US" b="1" dirty="0" smtClean="0"/>
              <a:t>multiply the </a:t>
            </a:r>
            <a:r>
              <a:rPr lang="en-US" b="1" dirty="0" smtClean="0"/>
              <a:t>magnitudes </a:t>
            </a:r>
            <a:r>
              <a:rPr lang="en-US" b="1" dirty="0" smtClean="0"/>
              <a:t>and sum the phases </a:t>
            </a:r>
            <a:r>
              <a:rPr lang="en-US" dirty="0" smtClean="0"/>
              <a:t>!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r>
              <a:rPr lang="en-US" b="1" dirty="0" smtClean="0"/>
              <a:t>Division</a:t>
            </a:r>
            <a:r>
              <a:rPr lang="en-US" dirty="0" smtClean="0"/>
              <a:t>: similar  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686" y="2616070"/>
            <a:ext cx="7419902" cy="5411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619" y="3428369"/>
            <a:ext cx="3145464" cy="51934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8285" y="4636881"/>
            <a:ext cx="2020907" cy="673636"/>
          </a:xfrm>
          <a:prstGeom prst="rect">
            <a:avLst/>
          </a:prstGeom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20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11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with complex numbers III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9462"/>
          </a:xfrm>
        </p:spPr>
        <p:txBody>
          <a:bodyPr>
            <a:normAutofit/>
          </a:bodyPr>
          <a:lstStyle/>
          <a:p>
            <a:r>
              <a:rPr lang="en-US" b="1" dirty="0" smtClean="0"/>
              <a:t>Complex conjugation </a:t>
            </a:r>
            <a:r>
              <a:rPr lang="cs-CZ" dirty="0" smtClean="0"/>
              <a:t>(</a:t>
            </a:r>
            <a:r>
              <a:rPr lang="cs-CZ" dirty="0" smtClean="0">
                <a:solidFill>
                  <a:srgbClr val="0070C0"/>
                </a:solidFill>
              </a:rPr>
              <a:t>komplexní sdružení</a:t>
            </a:r>
            <a:r>
              <a:rPr lang="cs-CZ" dirty="0" smtClean="0"/>
              <a:t>)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Component form: imaginary part swapped </a:t>
            </a:r>
          </a:p>
          <a:p>
            <a:pPr lvl="1"/>
            <a:r>
              <a:rPr lang="en-US" dirty="0" smtClean="0"/>
              <a:t>Exponential form: phase swapped</a:t>
            </a:r>
          </a:p>
          <a:p>
            <a:r>
              <a:rPr lang="en-US" dirty="0" smtClean="0"/>
              <a:t>Sum of complex-conjugated complex numbers is a real number</a:t>
            </a:r>
          </a:p>
          <a:p>
            <a:endParaRPr lang="en-US" dirty="0"/>
          </a:p>
          <a:p>
            <a:r>
              <a:rPr lang="en-US" dirty="0" smtClean="0"/>
              <a:t>Product of complex-conjugated complex </a:t>
            </a:r>
            <a:br>
              <a:rPr lang="en-US" dirty="0" smtClean="0"/>
            </a:br>
            <a:r>
              <a:rPr lang="en-US" dirty="0" smtClean="0"/>
              <a:t>numbers is the square of their magnitude</a:t>
            </a:r>
          </a:p>
          <a:p>
            <a:pPr lvl="1"/>
            <a:r>
              <a:rPr lang="en-US" dirty="0" smtClean="0"/>
              <a:t>Will be handy in </a:t>
            </a:r>
            <a:r>
              <a:rPr lang="en-US" dirty="0" err="1" smtClean="0"/>
              <a:t>determing</a:t>
            </a:r>
            <a:r>
              <a:rPr lang="en-US" dirty="0" smtClean="0"/>
              <a:t> powers and energies</a:t>
            </a:r>
          </a:p>
          <a:p>
            <a:pPr lvl="1"/>
            <a:endParaRPr lang="en-US" dirty="0"/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np.conj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(x) * x</a:t>
            </a:r>
            <a:r>
              <a:rPr lang="en-US" dirty="0" smtClean="0"/>
              <a:t>   is faster to write and to compute than </a:t>
            </a:r>
            <a:br>
              <a:rPr lang="en-US" dirty="0" smtClean="0"/>
            </a:b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np.power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np.abs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(x), 2.0) 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589" y="2313929"/>
            <a:ext cx="3046868" cy="44652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336" y="3524183"/>
            <a:ext cx="6383409" cy="47711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165" y="5419438"/>
            <a:ext cx="5178449" cy="39954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0869" y="3524182"/>
            <a:ext cx="2872182" cy="2950565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21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5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9780" y="1272789"/>
            <a:ext cx="3730194" cy="70215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650" y="3539250"/>
            <a:ext cx="3290454" cy="321434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Unit </a:t>
            </a:r>
            <a:r>
              <a:rPr lang="cs-CZ" dirty="0" err="1" smtClean="0"/>
              <a:t>circle</a:t>
            </a:r>
            <a:r>
              <a:rPr lang="cs-CZ" dirty="0" smtClean="0"/>
              <a:t> </a:t>
            </a:r>
            <a:r>
              <a:rPr lang="en-US" dirty="0" smtClean="0"/>
              <a:t>(</a:t>
            </a:r>
            <a:r>
              <a:rPr lang="cs-CZ" dirty="0" smtClean="0">
                <a:solidFill>
                  <a:srgbClr val="0070C0"/>
                </a:solidFill>
              </a:rPr>
              <a:t>jednotková kružnice</a:t>
            </a:r>
            <a:r>
              <a:rPr lang="en-US" dirty="0" smtClean="0"/>
              <a:t>)</a:t>
            </a:r>
            <a:r>
              <a:rPr lang="cs-CZ" dirty="0" smtClean="0"/>
              <a:t> </a:t>
            </a:r>
            <a:r>
              <a:rPr lang="cs-CZ" i="1" dirty="0" smtClean="0"/>
              <a:t>r </a:t>
            </a:r>
            <a:r>
              <a:rPr lang="en-US" i="1" dirty="0" smtClean="0"/>
              <a:t>= 1</a:t>
            </a:r>
            <a:endParaRPr lang="en-US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34068"/>
            <a:ext cx="10515600" cy="4126210"/>
          </a:xfrm>
        </p:spPr>
        <p:txBody>
          <a:bodyPr>
            <a:normAutofit/>
          </a:bodyPr>
          <a:lstStyle/>
          <a:p>
            <a:r>
              <a:rPr lang="en-US" dirty="0" smtClean="0"/>
              <a:t>Useful to derive some formulas in case you forget them …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23" y="2823899"/>
            <a:ext cx="3365970" cy="328458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8606" y="2687165"/>
            <a:ext cx="7171892" cy="50870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2464" y="3314122"/>
            <a:ext cx="2418215" cy="830253"/>
          </a:xfrm>
          <a:prstGeom prst="rect">
            <a:avLst/>
          </a:prstGeom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22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99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611" y="3127959"/>
            <a:ext cx="4867074" cy="344964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exponential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358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 zero phase:  </a:t>
            </a:r>
          </a:p>
          <a:p>
            <a:r>
              <a:rPr lang="en-US" dirty="0" smtClean="0"/>
              <a:t>The point then starts moving counter-clock-wise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cs-CZ" dirty="0" smtClean="0">
                <a:solidFill>
                  <a:srgbClr val="0070C0"/>
                </a:solidFill>
              </a:rPr>
              <a:t>proti směru hodinových ručiček</a:t>
            </a:r>
            <a:r>
              <a:rPr lang="en-US" dirty="0" smtClean="0"/>
              <a:t>)</a:t>
            </a:r>
            <a:endParaRPr lang="cs-CZ" dirty="0" smtClean="0"/>
          </a:p>
          <a:p>
            <a:r>
              <a:rPr lang="cs-CZ" dirty="0" smtClean="0"/>
              <a:t>Much </a:t>
            </a:r>
            <a:r>
              <a:rPr lang="cs-CZ" dirty="0" err="1" smtClean="0"/>
              <a:t>better</a:t>
            </a:r>
            <a:r>
              <a:rPr lang="cs-CZ" dirty="0" smtClean="0"/>
              <a:t> to </a:t>
            </a:r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on a </a:t>
            </a:r>
            <a:r>
              <a:rPr lang="cs-CZ" dirty="0" err="1" smtClean="0"/>
              <a:t>physical</a:t>
            </a:r>
            <a:r>
              <a:rPr lang="cs-CZ" dirty="0" smtClean="0"/>
              <a:t> model</a:t>
            </a:r>
            <a:br>
              <a:rPr lang="cs-CZ" dirty="0" smtClean="0"/>
            </a:br>
            <a:r>
              <a:rPr lang="cs-CZ" dirty="0" err="1" smtClean="0"/>
              <a:t>the</a:t>
            </a:r>
            <a:r>
              <a:rPr lang="cs-CZ" dirty="0" smtClean="0"/>
              <a:t> „</a:t>
            </a:r>
            <a:r>
              <a:rPr lang="cs-CZ" dirty="0" err="1" smtClean="0"/>
              <a:t>complex</a:t>
            </a:r>
            <a:r>
              <a:rPr lang="cs-CZ" dirty="0" smtClean="0"/>
              <a:t> </a:t>
            </a:r>
            <a:r>
              <a:rPr lang="cs-CZ" dirty="0" err="1" smtClean="0"/>
              <a:t>bottle</a:t>
            </a:r>
            <a:r>
              <a:rPr lang="cs-CZ" dirty="0" smtClean="0"/>
              <a:t>“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and </a:t>
            </a:r>
            <a:r>
              <a:rPr lang="cs-CZ" dirty="0" err="1" smtClean="0"/>
              <a:t>visualize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in Python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complex_exp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526" y="1825625"/>
            <a:ext cx="1291683" cy="49447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614" y="755294"/>
            <a:ext cx="648095" cy="54522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8918" y="3966401"/>
            <a:ext cx="3805696" cy="1772765"/>
          </a:xfrm>
          <a:prstGeom prst="rect">
            <a:avLst/>
          </a:prstGeom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23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with complex exponential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2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Showing that it can be really decomposed into cos and sin …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turning in opposite </a:t>
            </a:r>
            <a:r>
              <a:rPr lang="en-US" dirty="0" smtClean="0"/>
              <a:t>direction:</a:t>
            </a:r>
            <a:endParaRPr lang="en-US" dirty="0" smtClean="0"/>
          </a:p>
          <a:p>
            <a:r>
              <a:rPr lang="en-US" dirty="0" smtClean="0"/>
              <a:t>          instead of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complex_exp_minus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724" y="4440736"/>
            <a:ext cx="615489" cy="38143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502" y="4361791"/>
            <a:ext cx="482406" cy="37411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959" y="2369090"/>
            <a:ext cx="3929942" cy="42586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1872" y="2369089"/>
            <a:ext cx="6391987" cy="2522087"/>
          </a:xfrm>
          <a:prstGeom prst="rect">
            <a:avLst/>
          </a:prstGeom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24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32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with complex exponential II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86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Changing the magnitude </a:t>
            </a:r>
            <a:r>
              <a:rPr lang="en-US" dirty="0" smtClean="0"/>
              <a:t>– just multiply with a constant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complex_exp_magnitude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Changing the phase</a:t>
            </a:r>
            <a:r>
              <a:rPr lang="en-US" dirty="0" smtClean="0"/>
              <a:t> – just multiply with a complex number laying on the unit circle with the desired phase</a:t>
            </a:r>
          </a:p>
          <a:p>
            <a:r>
              <a:rPr lang="en-US" dirty="0" smtClean="0"/>
              <a:t>the complex exponential will acquire the desired phase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complex_exp_phase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Changing both</a:t>
            </a:r>
            <a:r>
              <a:rPr lang="en-US" dirty="0" smtClean="0"/>
              <a:t> – multiply with a complex number of which the magnitude will be the desired magnitude change, and phase will be the desired phase change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complex_exp_magnitude_phase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1546" y="3938851"/>
            <a:ext cx="2805552" cy="4522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474" y="6311900"/>
            <a:ext cx="4435883" cy="460473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25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3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exponential with period different from </a:t>
            </a:r>
            <a:r>
              <a:rPr lang="en-US" i="1" dirty="0" smtClean="0"/>
              <a:t>2</a:t>
            </a:r>
            <a:r>
              <a:rPr lang="el-GR" i="1" dirty="0" smtClean="0"/>
              <a:t>π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Exactly the same as for the cosine: multiply time by angular </a:t>
            </a:r>
            <a:br>
              <a:rPr lang="en-US" dirty="0" smtClean="0"/>
            </a:br>
            <a:r>
              <a:rPr lang="en-US" dirty="0" smtClean="0"/>
              <a:t>frequency                     so that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angular frequency can be even negative, in this case, the complex exponential will “turn” in the opposite direction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complex_exponential_ang_freq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324" y="2194167"/>
            <a:ext cx="1204963" cy="50590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287" y="2920690"/>
            <a:ext cx="1700510" cy="44361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5287" y="4805058"/>
            <a:ext cx="2173201" cy="482933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26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24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exponential – the whole thing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complex </a:t>
            </a:r>
            <a:r>
              <a:rPr lang="en-US" dirty="0" smtClean="0"/>
              <a:t>coefficient </a:t>
            </a:r>
            <a:r>
              <a:rPr lang="en-US" i="1" dirty="0" smtClean="0"/>
              <a:t>c</a:t>
            </a:r>
            <a:r>
              <a:rPr lang="en-US" i="1" baseline="-25000" dirty="0" smtClean="0"/>
              <a:t>1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Its magnitude determines the magnitude of resulting complex exponential. </a:t>
            </a:r>
          </a:p>
          <a:p>
            <a:pPr lvl="1"/>
            <a:r>
              <a:rPr lang="en-US" dirty="0" smtClean="0"/>
              <a:t>Its phase determines the phase of resulting complex exponential.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the angular frequency </a:t>
            </a:r>
            <a:r>
              <a:rPr lang="el-GR" i="1" dirty="0" smtClean="0"/>
              <a:t>ω</a:t>
            </a:r>
            <a:r>
              <a:rPr lang="en-US" i="1" baseline="-25000" dirty="0" smtClean="0"/>
              <a:t>1 </a:t>
            </a:r>
            <a:r>
              <a:rPr lang="en-US" dirty="0" smtClean="0"/>
              <a:t>determines the number of revolutions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 smtClean="0"/>
              <a:t>the complex exponential per second. 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530" y="3111587"/>
            <a:ext cx="6160997" cy="546014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27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71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607" y="2737954"/>
            <a:ext cx="4313170" cy="63497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a cosine into two complex exponentials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9847"/>
          </a:xfrm>
        </p:spPr>
        <p:txBody>
          <a:bodyPr>
            <a:normAutofit/>
          </a:bodyPr>
          <a:lstStyle/>
          <a:p>
            <a:r>
              <a:rPr lang="en-US" dirty="0" smtClean="0"/>
              <a:t>Using the well known formula</a:t>
            </a:r>
          </a:p>
          <a:p>
            <a:r>
              <a:rPr lang="en-US" dirty="0" smtClean="0"/>
              <a:t>The cosine without initial phase  can be decomposed as</a:t>
            </a:r>
          </a:p>
          <a:p>
            <a:endParaRPr lang="en-US" dirty="0"/>
          </a:p>
          <a:p>
            <a:pPr lvl="1"/>
            <a:r>
              <a:rPr lang="en-US" dirty="0" smtClean="0"/>
              <a:t>Don’t be scared by the negative angular frequency !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cos_decomposition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/>
              <a:t>And the full one similarly making use of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                                  and                                        are complex constants.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cos_decomposition_full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633" y="1825625"/>
            <a:ext cx="2056532" cy="6156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129" y="4285256"/>
            <a:ext cx="1776720" cy="45324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376" y="4787354"/>
            <a:ext cx="9916946" cy="67037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0535" y="5668541"/>
            <a:ext cx="1818657" cy="44142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4483" y="5691333"/>
            <a:ext cx="1982732" cy="422549"/>
          </a:xfrm>
          <a:prstGeom prst="rect">
            <a:avLst/>
          </a:prstGeom>
        </p:spPr>
      </p:pic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28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97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exponential - discrete-time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similar to discrete cosine … for 1 period in </a:t>
            </a:r>
            <a:r>
              <a:rPr lang="en-US" i="1" dirty="0" smtClean="0"/>
              <a:t>N</a:t>
            </a:r>
            <a:r>
              <a:rPr lang="en-US" dirty="0" smtClean="0"/>
              <a:t> samples</a:t>
            </a:r>
          </a:p>
          <a:p>
            <a:r>
              <a:rPr lang="en-US" i="1" dirty="0" smtClean="0"/>
              <a:t>k</a:t>
            </a:r>
            <a:r>
              <a:rPr lang="en-US" dirty="0" smtClean="0"/>
              <a:t> periods in </a:t>
            </a:r>
            <a:r>
              <a:rPr lang="en-US" i="1" dirty="0" smtClean="0"/>
              <a:t>N</a:t>
            </a:r>
            <a:r>
              <a:rPr lang="en-US" dirty="0" smtClean="0"/>
              <a:t> samples: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complex_exp_discrete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#complex_exp_discrete_2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8907" y="1825625"/>
            <a:ext cx="1774399" cy="48625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430" y="2311879"/>
            <a:ext cx="1770700" cy="465573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29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2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it done in Python ? Just 4 steps …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Generate the independent variable - 1 line of Python code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Generate or read the signal - 1 line of Python code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Do something with the signal - 1 line of Python code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Show the result - 1 line of Python code (or more if you want to have it nice) 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3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09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complex exponential with discrete time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Similarly as for the continuous-time one, </a:t>
            </a:r>
          </a:p>
          <a:p>
            <a:pPr lvl="1"/>
            <a:r>
              <a:rPr lang="en-US" dirty="0" smtClean="0"/>
              <a:t>magnitude of </a:t>
            </a:r>
            <a:r>
              <a:rPr lang="en-US" i="1" dirty="0" smtClean="0"/>
              <a:t>c</a:t>
            </a:r>
            <a:r>
              <a:rPr lang="en-US" dirty="0" smtClean="0"/>
              <a:t> determines the magnitude of resulting complex exponential. </a:t>
            </a:r>
          </a:p>
          <a:p>
            <a:pPr lvl="1"/>
            <a:r>
              <a:rPr lang="en-US" dirty="0" smtClean="0"/>
              <a:t>phase of </a:t>
            </a:r>
            <a:r>
              <a:rPr lang="en-US" i="1" dirty="0" smtClean="0"/>
              <a:t>c</a:t>
            </a:r>
            <a:r>
              <a:rPr lang="en-US" dirty="0" smtClean="0"/>
              <a:t> determines the phase of resulting complex exponential. </a:t>
            </a:r>
          </a:p>
          <a:p>
            <a:pPr lvl="1"/>
            <a:r>
              <a:rPr lang="en-US" i="1" dirty="0" smtClean="0"/>
              <a:t>k</a:t>
            </a:r>
            <a:r>
              <a:rPr lang="en-US" dirty="0" smtClean="0"/>
              <a:t> determines the number of periods (“turns”) in </a:t>
            </a:r>
            <a:r>
              <a:rPr lang="en-US" i="1" dirty="0" smtClean="0"/>
              <a:t>N</a:t>
            </a:r>
            <a:r>
              <a:rPr lang="en-US" dirty="0" smtClean="0"/>
              <a:t> samples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complex_exp_discrete_general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379" y="3382721"/>
            <a:ext cx="6504649" cy="757957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30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41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Decomposing a discrete cosine into two complex exponentials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1220"/>
          </a:xfrm>
        </p:spPr>
        <p:txBody>
          <a:bodyPr>
            <a:normAutofit/>
          </a:bodyPr>
          <a:lstStyle/>
          <a:p>
            <a:r>
              <a:rPr lang="en-US" dirty="0" smtClean="0"/>
              <a:t>Again using the well known formula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Complex numbers                        and                                  are again complex coefficients.  </a:t>
            </a:r>
          </a:p>
          <a:p>
            <a:r>
              <a:rPr lang="en-US" dirty="0" smtClean="0"/>
              <a:t>The example is for  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discrete_cos_decomposition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50" y="2456282"/>
            <a:ext cx="10650800" cy="74690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636" y="1708658"/>
            <a:ext cx="2326318" cy="69641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5896" y="3318512"/>
            <a:ext cx="1759222" cy="51532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1636" y="3318512"/>
            <a:ext cx="2318979" cy="51532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5896" y="4175261"/>
            <a:ext cx="2689090" cy="55342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7080" y="4910911"/>
            <a:ext cx="4934556" cy="78985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36656" y="5098338"/>
            <a:ext cx="2851594" cy="552733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31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77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model for discrete complex exponential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whatever long object and put something into it … 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9" y="2312702"/>
            <a:ext cx="6068251" cy="2758296"/>
          </a:xfrm>
          <a:prstGeom prst="rect">
            <a:avLst/>
          </a:prstGeom>
        </p:spPr>
      </p:pic>
      <p:pic>
        <p:nvPicPr>
          <p:cNvPr id="1026" name="Picture 2" descr="Není k dispozici žádný popis fotk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605" y="2312702"/>
            <a:ext cx="6060396" cy="454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32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6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</a:t>
            </a:r>
            <a:r>
              <a:rPr lang="en-US" b="1" dirty="0" smtClean="0"/>
              <a:t>discrete</a:t>
            </a:r>
            <a:r>
              <a:rPr lang="en-US" dirty="0" smtClean="0"/>
              <a:t> complex exponential over one period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for N = 2, 4, 8, and 16. </a:t>
            </a:r>
          </a:p>
          <a:p>
            <a:r>
              <a:rPr lang="en-US" dirty="0" smtClean="0"/>
              <a:t>Obvious that the blue parts will cancel out with the red ones =&gt; </a:t>
            </a:r>
            <a:r>
              <a:rPr lang="en-US" b="1" dirty="0" smtClean="0"/>
              <a:t>zero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 generalizes also for other </a:t>
            </a:r>
            <a:r>
              <a:rPr lang="en-US" i="1" dirty="0" smtClean="0"/>
              <a:t>N</a:t>
            </a:r>
            <a:r>
              <a:rPr lang="en-US" dirty="0" smtClean="0"/>
              <a:t>’s. In case more math needed, here it is !  </a:t>
            </a:r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655" y="953585"/>
            <a:ext cx="1089654" cy="80457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09" y="2873292"/>
            <a:ext cx="10263690" cy="230437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25" y="5909094"/>
            <a:ext cx="4176572" cy="948906"/>
          </a:xfrm>
          <a:prstGeom prst="rect">
            <a:avLst/>
          </a:prstGeom>
        </p:spPr>
      </p:pic>
      <p:cxnSp>
        <p:nvCxnSpPr>
          <p:cNvPr id="8" name="Přímá spojnice se šipkou 7"/>
          <p:cNvCxnSpPr/>
          <p:nvPr/>
        </p:nvCxnSpPr>
        <p:spPr>
          <a:xfrm flipV="1">
            <a:off x="4520242" y="6358870"/>
            <a:ext cx="948573" cy="13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6289" y="6063177"/>
            <a:ext cx="1089637" cy="24737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7731" y="5795479"/>
            <a:ext cx="2521984" cy="944875"/>
          </a:xfrm>
          <a:prstGeom prst="rect">
            <a:avLst/>
          </a:prstGeom>
        </p:spPr>
      </p:pic>
      <p:cxnSp>
        <p:nvCxnSpPr>
          <p:cNvPr id="11" name="Přímá spojnice se šipkou 10"/>
          <p:cNvCxnSpPr/>
          <p:nvPr/>
        </p:nvCxnSpPr>
        <p:spPr>
          <a:xfrm>
            <a:off x="8133780" y="6349185"/>
            <a:ext cx="132846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Obráze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1854" y="5795479"/>
            <a:ext cx="2572841" cy="825129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33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9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580" y="855910"/>
            <a:ext cx="1939430" cy="96971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a </a:t>
            </a:r>
            <a:r>
              <a:rPr lang="en-US" b="1" dirty="0" smtClean="0"/>
              <a:t>continuous</a:t>
            </a:r>
            <a:r>
              <a:rPr lang="en-US" dirty="0" smtClean="0"/>
              <a:t> complex exponential over one period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 and blue parts cancel out </a:t>
            </a:r>
            <a:br>
              <a:rPr lang="en-US" dirty="0" smtClean="0"/>
            </a:br>
            <a:r>
              <a:rPr lang="en-US" dirty="0" smtClean="0"/>
              <a:t>(integral is nothing but a sum …)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you really want a proof, here it is: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7918" y="1261857"/>
            <a:ext cx="3368472" cy="328108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815" y="2816537"/>
            <a:ext cx="4516437" cy="78983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191" y="4385835"/>
            <a:ext cx="8662710" cy="907133"/>
          </a:xfrm>
          <a:prstGeom prst="rect">
            <a:avLst/>
          </a:prstGeom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34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75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92710"/>
            <a:ext cx="10515600" cy="508413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ISS is actually an </a:t>
            </a:r>
            <a:r>
              <a:rPr lang="en-US" b="1" dirty="0" smtClean="0"/>
              <a:t>applied math course </a:t>
            </a:r>
            <a:r>
              <a:rPr lang="en-US" dirty="0" smtClean="0"/>
              <a:t>(sometimes also dubbed “Fourier hell” …)</a:t>
            </a:r>
          </a:p>
          <a:p>
            <a:r>
              <a:rPr lang="en-US" dirty="0" smtClean="0"/>
              <a:t>Cosines, sines and complex exponentials are the very basis of </a:t>
            </a:r>
            <a:r>
              <a:rPr lang="en-US" b="1" dirty="0" smtClean="0"/>
              <a:t>spectral analysis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It is good to write equations but writing 2 lines of </a:t>
            </a:r>
            <a:r>
              <a:rPr lang="en-US" b="1" dirty="0" smtClean="0"/>
              <a:t>Python code</a:t>
            </a:r>
            <a:r>
              <a:rPr lang="en-US" dirty="0" smtClean="0"/>
              <a:t>, and visualizing the result, helps </a:t>
            </a:r>
            <a:r>
              <a:rPr lang="en-US" b="1" dirty="0" smtClean="0"/>
              <a:t>understanding </a:t>
            </a:r>
            <a:r>
              <a:rPr lang="en-US" dirty="0" smtClean="0"/>
              <a:t>the math! </a:t>
            </a:r>
          </a:p>
          <a:p>
            <a:r>
              <a:rPr lang="en-US" dirty="0" smtClean="0"/>
              <a:t>Funny TODO: Impress your friends in a pub by creating a </a:t>
            </a:r>
            <a:r>
              <a:rPr lang="en-US" b="1" dirty="0" smtClean="0"/>
              <a:t>physical model</a:t>
            </a:r>
            <a:r>
              <a:rPr lang="en-US" dirty="0" smtClean="0"/>
              <a:t> of a complex exponential (and send me photos). </a:t>
            </a:r>
          </a:p>
          <a:p>
            <a:r>
              <a:rPr lang="en-US" dirty="0" smtClean="0"/>
              <a:t>Serious TODO: think about the </a:t>
            </a:r>
            <a:r>
              <a:rPr lang="en-US" b="1" dirty="0" smtClean="0"/>
              <a:t>relations of regular and normalized frequencies</a:t>
            </a:r>
            <a:r>
              <a:rPr lang="en-US" dirty="0" smtClean="0"/>
              <a:t> when one samples a continuous signal with sampling frequency F</a:t>
            </a:r>
            <a:r>
              <a:rPr lang="en-US" baseline="-25000" dirty="0" smtClean="0"/>
              <a:t>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Consider both standard and angular ones. </a:t>
            </a:r>
          </a:p>
          <a:p>
            <a:pPr lvl="1"/>
            <a:r>
              <a:rPr lang="en-US" dirty="0" smtClean="0"/>
              <a:t>What are their units ? </a:t>
            </a:r>
          </a:p>
          <a:p>
            <a:pPr lvl="1"/>
            <a:r>
              <a:rPr lang="en-US" dirty="0" smtClean="0"/>
              <a:t>How to convert one to another 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35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99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with functions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you know them from primary school, just do it for all times: </a:t>
            </a:r>
          </a:p>
          <a:p>
            <a:r>
              <a:rPr lang="en-US" dirty="0" smtClean="0"/>
              <a:t>Addition </a:t>
            </a:r>
          </a:p>
          <a:p>
            <a:r>
              <a:rPr lang="en-US" dirty="0" smtClean="0"/>
              <a:t>Subtraction</a:t>
            </a:r>
          </a:p>
          <a:p>
            <a:r>
              <a:rPr lang="en-US" dirty="0" smtClean="0"/>
              <a:t>Multiplication </a:t>
            </a:r>
            <a:endParaRPr lang="en-US" dirty="0" smtClean="0"/>
          </a:p>
          <a:p>
            <a:pPr lvl="1"/>
            <a:r>
              <a:rPr lang="en-US" dirty="0" smtClean="0"/>
              <a:t>Mind the “masking effect” of zeros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basicops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380" y="2375265"/>
            <a:ext cx="2278136" cy="38426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966" y="2894466"/>
            <a:ext cx="2563191" cy="33500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5195" y="3469006"/>
            <a:ext cx="2138683" cy="294730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4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37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with sequences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9966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 you know them from primary school, just do it for all times. </a:t>
            </a:r>
          </a:p>
          <a:p>
            <a:r>
              <a:rPr lang="en-US" dirty="0" smtClean="0"/>
              <a:t>Addition </a:t>
            </a:r>
          </a:p>
          <a:p>
            <a:r>
              <a:rPr lang="en-US" dirty="0" smtClean="0"/>
              <a:t>Subtraction</a:t>
            </a:r>
          </a:p>
          <a:p>
            <a:r>
              <a:rPr lang="en-US" dirty="0" smtClean="0"/>
              <a:t>Multiplication </a:t>
            </a:r>
            <a:endParaRPr lang="en-US" dirty="0" smtClean="0"/>
          </a:p>
          <a:p>
            <a:pPr lvl="1"/>
            <a:r>
              <a:rPr lang="en-US" dirty="0" smtClean="0"/>
              <a:t>Mind the “masking effect” of zeros </a:t>
            </a:r>
          </a:p>
          <a:p>
            <a:r>
              <a:rPr lang="en-US" dirty="0" smtClean="0"/>
              <a:t>When plotting in Python, use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stem</a:t>
            </a:r>
            <a:r>
              <a:rPr lang="en-US" dirty="0" smtClean="0"/>
              <a:t> </a:t>
            </a:r>
            <a:r>
              <a:rPr lang="en-US" dirty="0" smtClean="0"/>
              <a:t>rather than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en-US" dirty="0" smtClean="0"/>
              <a:t> </a:t>
            </a:r>
            <a:r>
              <a:rPr lang="en-US" dirty="0" smtClean="0"/>
              <a:t>to show that we have discrete values. </a:t>
            </a:r>
          </a:p>
          <a:p>
            <a:r>
              <a:rPr lang="en-US" dirty="0" smtClean="0"/>
              <a:t>But remember this is a lecture example, in normal life, we’ll be happily using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en-US" dirty="0" smtClean="0"/>
              <a:t> </a:t>
            </a:r>
            <a:r>
              <a:rPr lang="en-US" dirty="0" smtClean="0"/>
              <a:t>also with discrete signals </a:t>
            </a:r>
            <a:r>
              <a:rPr lang="en-US" dirty="0" smtClean="0">
                <a:sym typeface="Wingdings" panose="05000000000000000000" pitchFamily="2" charset="2"/>
              </a:rPr>
              <a:t>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basicops_seq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297" y="2281374"/>
            <a:ext cx="2790598" cy="34358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167" y="2755673"/>
            <a:ext cx="2558671" cy="32081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972" y="3154272"/>
            <a:ext cx="2325866" cy="339361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5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5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function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Parameter </a:t>
            </a:r>
            <a:r>
              <a:rPr lang="en-US" i="1" dirty="0" smtClean="0"/>
              <a:t>a</a:t>
            </a:r>
            <a:r>
              <a:rPr lang="en-US" dirty="0" smtClean="0"/>
              <a:t> – slope (</a:t>
            </a:r>
            <a:r>
              <a:rPr lang="en-US" dirty="0" err="1" smtClean="0">
                <a:solidFill>
                  <a:srgbClr val="0070C0"/>
                </a:solidFill>
              </a:rPr>
              <a:t>sm</a:t>
            </a:r>
            <a:r>
              <a:rPr lang="cs-CZ" dirty="0" err="1" smtClean="0">
                <a:solidFill>
                  <a:srgbClr val="0070C0"/>
                </a:solidFill>
              </a:rPr>
              <a:t>ěrnice</a:t>
            </a:r>
            <a:r>
              <a:rPr lang="cs-CZ" dirty="0" smtClean="0">
                <a:solidFill>
                  <a:srgbClr val="0070C0"/>
                </a:solidFill>
              </a:rPr>
              <a:t>, sklon</a:t>
            </a:r>
            <a:r>
              <a:rPr lang="en-US" dirty="0" smtClean="0"/>
              <a:t>)</a:t>
            </a:r>
            <a:endParaRPr lang="cs-CZ" dirty="0" smtClean="0"/>
          </a:p>
          <a:p>
            <a:r>
              <a:rPr lang="cs-CZ" dirty="0" err="1" smtClean="0"/>
              <a:t>Parameter</a:t>
            </a:r>
            <a:r>
              <a:rPr lang="cs-CZ" dirty="0" smtClean="0"/>
              <a:t> </a:t>
            </a:r>
            <a:r>
              <a:rPr lang="cs-CZ" i="1" dirty="0" smtClean="0"/>
              <a:t>b</a:t>
            </a:r>
            <a:r>
              <a:rPr lang="cs-CZ" dirty="0" smtClean="0"/>
              <a:t> – offset, </a:t>
            </a:r>
            <a:r>
              <a:rPr lang="cs-CZ" dirty="0" err="1" smtClean="0"/>
              <a:t>bias</a:t>
            </a:r>
            <a:r>
              <a:rPr lang="cs-CZ" dirty="0" smtClean="0"/>
              <a:t> 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0070C0"/>
                </a:solidFill>
              </a:rPr>
              <a:t>posun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#linear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430" y="666504"/>
            <a:ext cx="2631070" cy="639325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6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80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728" y="3194863"/>
            <a:ext cx="1808108" cy="67042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Derivations and integrals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on a simple quadratic function: </a:t>
            </a:r>
          </a:p>
          <a:p>
            <a:endParaRPr lang="en-US" dirty="0"/>
          </a:p>
          <a:p>
            <a:r>
              <a:rPr lang="en-US" dirty="0" smtClean="0"/>
              <a:t>Derivation done analytically </a:t>
            </a:r>
          </a:p>
          <a:p>
            <a:endParaRPr lang="en-US" dirty="0"/>
          </a:p>
          <a:p>
            <a:r>
              <a:rPr lang="en-US" dirty="0" smtClean="0"/>
              <a:t>Primitive function (antiderivative, </a:t>
            </a:r>
            <a:r>
              <a:rPr lang="en-US" dirty="0" err="1" smtClean="0">
                <a:solidFill>
                  <a:srgbClr val="0070C0"/>
                </a:solidFill>
              </a:rPr>
              <a:t>primitivn</a:t>
            </a:r>
            <a:r>
              <a:rPr lang="cs-CZ" dirty="0" smtClean="0">
                <a:solidFill>
                  <a:srgbClr val="0070C0"/>
                </a:solidFill>
              </a:rPr>
              <a:t>í funkce</a:t>
            </a:r>
            <a:r>
              <a:rPr lang="en-US" dirty="0" smtClean="0"/>
              <a:t>) done analytically 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deriv_int_anal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728" y="2377170"/>
            <a:ext cx="2246702" cy="4231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728" y="4407676"/>
            <a:ext cx="2163556" cy="613447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7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51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Derivation done numerically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Analytical form of derivation might not exist, or we are given an input signal, or just too lazy … </a:t>
            </a:r>
          </a:p>
          <a:p>
            <a:r>
              <a:rPr lang="en-US" dirty="0" smtClean="0"/>
              <a:t>Make use of the definition of derivation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and just estimate the derivative from 2 points close to each other …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deriv_num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223" y="3161618"/>
            <a:ext cx="2557463" cy="782897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8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69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integral from </a:t>
            </a:r>
            <a:r>
              <a:rPr lang="en-US" i="1" dirty="0" smtClean="0"/>
              <a:t>t</a:t>
            </a:r>
            <a:r>
              <a:rPr lang="en-US" i="1" baseline="-25000" dirty="0" smtClean="0"/>
              <a:t>1</a:t>
            </a:r>
            <a:r>
              <a:rPr lang="en-US" dirty="0" smtClean="0"/>
              <a:t> to </a:t>
            </a:r>
            <a:r>
              <a:rPr lang="en-US" i="1" dirty="0" smtClean="0"/>
              <a:t>t</a:t>
            </a:r>
            <a:r>
              <a:rPr lang="en-US" i="1" baseline="-25000" dirty="0" smtClean="0"/>
              <a:t>2</a:t>
            </a:r>
            <a:endParaRPr lang="en-US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908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Analytically using the primitive function: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But we will rather meet the numerical approximation of integral: </a:t>
            </a:r>
          </a:p>
          <a:p>
            <a:pPr lvl="1"/>
            <a:r>
              <a:rPr lang="en-US" dirty="0" smtClean="0"/>
              <a:t>Finite integral is the surface under the function (</a:t>
            </a:r>
            <a:r>
              <a:rPr lang="cs-CZ" dirty="0" smtClean="0">
                <a:solidFill>
                  <a:srgbClr val="0070C0"/>
                </a:solidFill>
              </a:rPr>
              <a:t>plocha pod křivkou</a:t>
            </a:r>
            <a:r>
              <a:rPr lang="en-US" dirty="0" smtClean="0"/>
              <a:t>)</a:t>
            </a:r>
            <a:endParaRPr lang="cs-CZ" dirty="0" smtClean="0"/>
          </a:p>
          <a:p>
            <a:pPr lvl="1"/>
            <a:r>
              <a:rPr lang="cs-CZ" dirty="0" err="1" smtClean="0"/>
              <a:t>Define</a:t>
            </a:r>
            <a:r>
              <a:rPr lang="cs-CZ" dirty="0" smtClean="0"/>
              <a:t> a </a:t>
            </a:r>
            <a:r>
              <a:rPr lang="cs-CZ" dirty="0" err="1" smtClean="0"/>
              <a:t>time</a:t>
            </a:r>
            <a:r>
              <a:rPr lang="cs-CZ" dirty="0" smtClean="0"/>
              <a:t> step </a:t>
            </a:r>
            <a:r>
              <a:rPr lang="cs-CZ" i="1" dirty="0" smtClean="0"/>
              <a:t>∆, </a:t>
            </a:r>
            <a:r>
              <a:rPr lang="cs-CZ" dirty="0" err="1" smtClean="0"/>
              <a:t>filling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interval </a:t>
            </a:r>
            <a:r>
              <a:rPr lang="en-US" i="1" dirty="0" smtClean="0"/>
              <a:t>t</a:t>
            </a:r>
            <a:r>
              <a:rPr lang="en-US" i="1" baseline="-25000" dirty="0" smtClean="0"/>
              <a:t>1</a:t>
            </a:r>
            <a:r>
              <a:rPr lang="en-US" dirty="0" smtClean="0"/>
              <a:t> to </a:t>
            </a:r>
            <a:r>
              <a:rPr lang="en-US" i="1" dirty="0" smtClean="0"/>
              <a:t>t</a:t>
            </a:r>
            <a:r>
              <a:rPr lang="en-US" i="1" baseline="-25000" dirty="0" smtClean="0"/>
              <a:t>2</a:t>
            </a:r>
            <a:r>
              <a:rPr lang="cs-CZ" i="1" baseline="-25000" dirty="0" smtClean="0"/>
              <a:t> </a:t>
            </a:r>
            <a:r>
              <a:rPr lang="cs-CZ" i="1" dirty="0" smtClean="0"/>
              <a:t>N</a:t>
            </a:r>
            <a:r>
              <a:rPr lang="cs-CZ" dirty="0" smtClean="0"/>
              <a:t> </a:t>
            </a:r>
            <a:r>
              <a:rPr lang="cs-CZ" dirty="0" err="1" smtClean="0"/>
              <a:t>times</a:t>
            </a:r>
            <a:r>
              <a:rPr lang="cs-CZ" dirty="0" smtClean="0"/>
              <a:t>. </a:t>
            </a:r>
          </a:p>
          <a:p>
            <a:pPr lvl="1"/>
            <a:r>
              <a:rPr lang="cs-CZ" dirty="0" err="1" smtClean="0"/>
              <a:t>Approximate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integral</a:t>
            </a:r>
            <a:r>
              <a:rPr lang="cs-CZ" dirty="0" smtClean="0"/>
              <a:t> as </a:t>
            </a:r>
            <a:r>
              <a:rPr lang="cs-CZ" dirty="0" err="1" smtClean="0"/>
              <a:t>the</a:t>
            </a:r>
            <a:r>
              <a:rPr lang="cs-CZ" dirty="0" smtClean="0"/>
              <a:t> sum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surfaces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en-US" dirty="0" smtClean="0"/>
              <a:t>“noodles”, and simplify as the width of all noodles is the same: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int_anal_num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239" y="2277837"/>
            <a:ext cx="2958644" cy="95522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628" y="2571888"/>
            <a:ext cx="2450637" cy="43464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57" y="5283248"/>
            <a:ext cx="3342698" cy="8240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8821" y="5283247"/>
            <a:ext cx="3257247" cy="824045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9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42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1692</Words>
  <Application>Microsoft Office PowerPoint</Application>
  <PresentationFormat>Širokoúhlá obrazovka</PresentationFormat>
  <Paragraphs>299</Paragraphs>
  <Slides>35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Wingdings</vt:lpstr>
      <vt:lpstr>Motiv Office</vt:lpstr>
      <vt:lpstr>Mathematical fundamentals for ISS</vt:lpstr>
      <vt:lpstr>Functions and sequences </vt:lpstr>
      <vt:lpstr>How is it done in Python ? Just 4 steps … </vt:lpstr>
      <vt:lpstr>Operations with functions</vt:lpstr>
      <vt:lpstr>Operations with sequences</vt:lpstr>
      <vt:lpstr>Linear function </vt:lpstr>
      <vt:lpstr>Derivations and integrals </vt:lpstr>
      <vt:lpstr>Derivation done numerically </vt:lpstr>
      <vt:lpstr>Finite integral from t1 to t2</vt:lpstr>
      <vt:lpstr>Cosine function (cosínusovka) – continuous time</vt:lpstr>
      <vt:lpstr>Cosine with more interesting parameters </vt:lpstr>
      <vt:lpstr>Cosine with more interesting parameters II</vt:lpstr>
      <vt:lpstr>Cosine sequence – discrete time </vt:lpstr>
      <vt:lpstr>Complex numbers – basics </vt:lpstr>
      <vt:lpstr>Complex unit</vt:lpstr>
      <vt:lpstr>Complex number as a vector and its two forms</vt:lpstr>
      <vt:lpstr>Conversion of forms using basic geometry </vt:lpstr>
      <vt:lpstr>Exponential form of complex number</vt:lpstr>
      <vt:lpstr>Operations with complex numbers</vt:lpstr>
      <vt:lpstr>Operations with complex numbers II</vt:lpstr>
      <vt:lpstr>Operations with complex numbers III</vt:lpstr>
      <vt:lpstr>Unit circle (jednotková kružnice) r = 1</vt:lpstr>
      <vt:lpstr>Complex exponential </vt:lpstr>
      <vt:lpstr>Operations with complex exponential</vt:lpstr>
      <vt:lpstr>Operations with complex exponential II</vt:lpstr>
      <vt:lpstr>Complex exponential with period different from 2π</vt:lpstr>
      <vt:lpstr>Complex exponential – the whole thing </vt:lpstr>
      <vt:lpstr>Breaking a cosine into two complex exponentials</vt:lpstr>
      <vt:lpstr>Complex exponential - discrete-time</vt:lpstr>
      <vt:lpstr>General complex exponential with discrete time </vt:lpstr>
      <vt:lpstr>Decomposing a discrete cosine into two complex exponentials </vt:lpstr>
      <vt:lpstr>Physical model for discrete complex exponential</vt:lpstr>
      <vt:lpstr>Sum of discrete complex exponential over one period</vt:lpstr>
      <vt:lpstr>Sum of a continuous complex exponential over one period</vt:lpstr>
      <vt:lpstr>Summary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Mathematical fundamentals for ISS</dc:title>
  <dc:creator>Honza Cernocky</dc:creator>
  <cp:lastModifiedBy>Honza Cernocky</cp:lastModifiedBy>
  <cp:revision>58</cp:revision>
  <dcterms:created xsi:type="dcterms:W3CDTF">2022-09-18T20:12:27Z</dcterms:created>
  <dcterms:modified xsi:type="dcterms:W3CDTF">2023-09-19T17:42:21Z</dcterms:modified>
</cp:coreProperties>
</file>