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610" r:id="rId2"/>
    <p:sldId id="611" r:id="rId3"/>
    <p:sldId id="612" r:id="rId4"/>
    <p:sldId id="614" r:id="rId5"/>
    <p:sldId id="615" r:id="rId6"/>
    <p:sldId id="616" r:id="rId7"/>
    <p:sldId id="617" r:id="rId8"/>
    <p:sldId id="261" r:id="rId9"/>
    <p:sldId id="354" r:id="rId10"/>
    <p:sldId id="352" r:id="rId11"/>
    <p:sldId id="618" r:id="rId12"/>
    <p:sldId id="619" r:id="rId13"/>
    <p:sldId id="620" r:id="rId14"/>
    <p:sldId id="333" r:id="rId15"/>
    <p:sldId id="335" r:id="rId16"/>
    <p:sldId id="336" r:id="rId17"/>
    <p:sldId id="339" r:id="rId18"/>
    <p:sldId id="660" r:id="rId19"/>
    <p:sldId id="661" r:id="rId20"/>
    <p:sldId id="662" r:id="rId21"/>
    <p:sldId id="659" r:id="rId22"/>
    <p:sldId id="664" r:id="rId23"/>
    <p:sldId id="657" r:id="rId24"/>
    <p:sldId id="658" r:id="rId25"/>
    <p:sldId id="655" r:id="rId26"/>
    <p:sldId id="656" r:id="rId27"/>
    <p:sldId id="621" r:id="rId28"/>
    <p:sldId id="653" r:id="rId29"/>
    <p:sldId id="329" r:id="rId30"/>
    <p:sldId id="654" r:id="rId31"/>
    <p:sldId id="652" r:id="rId32"/>
    <p:sldId id="326" r:id="rId33"/>
    <p:sldId id="665" r:id="rId34"/>
    <p:sldId id="345" r:id="rId35"/>
    <p:sldId id="347" r:id="rId36"/>
    <p:sldId id="348" r:id="rId37"/>
    <p:sldId id="290" r:id="rId38"/>
    <p:sldId id="291" r:id="rId39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41"/>
    </p:embeddedFont>
  </p:embeddedFont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0C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1" autoAdjust="0"/>
    <p:restoredTop sz="95448" autoAdjust="0"/>
  </p:normalViewPr>
  <p:slideViewPr>
    <p:cSldViewPr>
      <p:cViewPr varScale="1">
        <p:scale>
          <a:sx n="83" d="100"/>
          <a:sy n="83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1119C5E-F4A3-42C2-B0EF-26083D0E5D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6ED7F1C-9566-4DC6-9E3D-75641A98434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57C97D42-C297-4965-B4D4-84E7FDDC83B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A135559-38A5-4906-8016-A3FFF02ED9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/>
              <a:t>Klepnutím lze upravit styly předlohy textu.</a:t>
            </a:r>
          </a:p>
          <a:p>
            <a:pPr lvl="1"/>
            <a:r>
              <a:rPr lang="cs-CZ" altLang="en-US" noProof="0"/>
              <a:t>Druhá úroveň</a:t>
            </a:r>
          </a:p>
          <a:p>
            <a:pPr lvl="2"/>
            <a:r>
              <a:rPr lang="cs-CZ" altLang="en-US" noProof="0"/>
              <a:t>Třetí úroveň</a:t>
            </a:r>
          </a:p>
          <a:p>
            <a:pPr lvl="3"/>
            <a:r>
              <a:rPr lang="cs-CZ" altLang="en-US" noProof="0"/>
              <a:t>Čtvrtá úroveň</a:t>
            </a:r>
          </a:p>
          <a:p>
            <a:pPr lvl="4"/>
            <a:r>
              <a:rPr lang="cs-CZ" altLang="en-US" noProof="0"/>
              <a:t>Pátá úroveň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FA52089F-7DC4-4EC8-B4E1-03E653F4D7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1BDD950-6DB9-4E67-A611-EB9CE5A4A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5FCEA5-E3D9-4CC3-9D89-589892B5584A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E42267-F1C3-43F7-B44A-8EA9C97E0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F20674-0BB7-4071-A07C-E21EDFB25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5C2A9F-693E-4264-A4C2-B22874116D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2145E-ABBC-42B0-A561-9974E30C233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9159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6B1493-0CAC-4A0B-A7AF-546D4A12D2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7A818A-F01E-4288-9DB8-6EFC9CE03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131B31-5D20-4053-8CD1-39507B05D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16188-7272-410B-83A2-41354AB9B0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1548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E0D139-B855-4A6D-9D1E-1A2BB7BA9F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141E08-8D6A-403B-A9E0-20CC5F4AE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B7484D-24CC-4645-8F8B-EB7583C27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FDD71-876D-4059-B090-19A88D93270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6344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B95088-B132-4CFF-9884-D3D6476AA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33761A-4BF0-4244-87A0-D6B77DCB29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C1DBBC-FF30-40D9-9EC5-FB01129DC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CA545-9FAD-4D30-B6B4-D8906578636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3552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16D58-3D00-48A9-A51E-C0D094907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272006-1CE8-4CA2-88D8-B9CABCA12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4444DF-498C-4E01-8CB6-785CB2250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7B4AB-E239-4A41-844E-F31BC0F8E03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33939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F88E7-9E04-43F7-90FD-06B4125C5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283B68-630A-417C-8AFB-6F4A1DF8D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6CC34-8657-4A6F-B953-175B9E467C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9D07C-6568-4A5B-AF98-411687B28E0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4175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B326A0-2135-4479-B90D-D8C7DDA4B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BF771C-8C4A-46FA-BDB5-716E1AD86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4A65FE-4C31-4307-B0AB-D3DF867E6B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37AA5-5518-45D3-9818-AED13F3A530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2182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F329D2-1B48-44F7-923E-12A2D12CC0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99C1BF-E1A2-40D6-9992-82B90FD19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CAA598-2E45-42B1-A6B9-A93561A015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2BBE1-2862-4922-8778-9A6ED2FA3CD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6790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0D31D8-062F-454F-A452-79FD73823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0726FC-511D-47C7-89E2-FC4AE9A55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3DFF51-5033-4C55-B0CC-679A54443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2E667-5B7F-4055-8A6E-E248ED3B642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5687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5C51BF-FE56-42E7-B8E4-49C558B93E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8E70F-07F5-4FFB-AD47-F582414F7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B7A4C-22D6-4107-90CA-D32A38B63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8AD6B-CFCB-40D9-BB86-F2051BDDF34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8027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F14C4-0B83-4191-86BE-7429AD6400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140EB-75F2-4AED-8E46-37873193C6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F0D25-52D3-4A92-9B25-C273A68015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B61F7-3C8C-4205-8F1F-B57CA53C189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0119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34A5FC7-6D59-40B7-8BE2-2B50E4AD0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D9DD32-977D-4883-947E-F0FBCEF82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40180C-BDCB-4862-BDFC-70D541B447E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BB97FA-F523-4C71-8940-3B250D3E1E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0FD3CE-6EBE-4FAD-A02E-33AEFBFE61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6C84691-2D8D-4180-9DC6-89805FE583C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hyperlink" Target="https://youtu.be/pW6nZXeWlGM" TargetMode="External"/><Relationship Id="rId4" Type="http://schemas.openxmlformats.org/officeDocument/2006/relationships/hyperlink" Target="https://youtu.be/MPU2HistivI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467544" y="1268760"/>
            <a:ext cx="8208912" cy="223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cs-CZ" dirty="0"/>
              <a:t>Strojové učení a rozpoznávání</a:t>
            </a:r>
          </a:p>
          <a:p>
            <a:endParaRPr lang="en-US" sz="3600" dirty="0"/>
          </a:p>
          <a:p>
            <a:r>
              <a:rPr lang="cs-CZ" altLang="en-US" sz="3200" dirty="0"/>
              <a:t>Úvod do problematiky</a:t>
            </a:r>
            <a:endParaRPr lang="en-US" sz="3600" dirty="0"/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1403350" y="4689674"/>
            <a:ext cx="6400800" cy="64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 dirty="0" err="1"/>
              <a:t>Luk</a:t>
            </a:r>
            <a:r>
              <a:rPr lang="cs-CZ" altLang="en-US" sz="2800" dirty="0"/>
              <a:t>áš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Burget</a:t>
            </a:r>
            <a:endParaRPr lang="en-US" altLang="en-US" sz="2800" dirty="0"/>
          </a:p>
          <a:p>
            <a:endParaRPr lang="cs-CZ" altLang="en-US" dirty="0"/>
          </a:p>
        </p:txBody>
      </p:sp>
      <p:pic>
        <p:nvPicPr>
          <p:cNvPr id="1026" name="Picture 2" descr="https://www.vutbr.cz/data_storage/multimedia/jvs/loga/02_fakulty/FIT/1-zakladni/EN/PNG/FIT_color_RGB_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1449"/>
            <a:ext cx="4464496" cy="9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1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79B68AB9-8FAA-4AF9-8331-FD8BF5448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/>
              <a:t>Supervised learning - examples</a:t>
            </a:r>
            <a:endParaRPr lang="en-US" alt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C4C6B-552D-483D-88F5-4136B43CC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33475"/>
            <a:ext cx="8229600" cy="13811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en-US" sz="2400" dirty="0"/>
              <a:t>Generování</a:t>
            </a:r>
            <a:r>
              <a:rPr lang="en-US" altLang="en-US" sz="2400" dirty="0"/>
              <a:t> realistic</a:t>
            </a:r>
            <a:r>
              <a:rPr lang="cs-CZ" altLang="en-US" sz="2400" dirty="0"/>
              <a:t>kých</a:t>
            </a:r>
            <a:r>
              <a:rPr lang="en-US" altLang="en-US" sz="2400" dirty="0"/>
              <a:t> </a:t>
            </a:r>
            <a:r>
              <a:rPr lang="cs-CZ" altLang="en-US" sz="2400" dirty="0"/>
              <a:t>obrázků z </a:t>
            </a:r>
            <a:r>
              <a:rPr lang="en-US" altLang="en-US" sz="2400" dirty="0"/>
              <a:t>text</a:t>
            </a:r>
            <a:r>
              <a:rPr lang="cs-CZ" altLang="en-US" sz="2400" dirty="0"/>
              <a:t>ového popisu</a:t>
            </a:r>
            <a:endParaRPr lang="en-US" altLang="en-US" sz="2400" dirty="0"/>
          </a:p>
          <a:p>
            <a:pPr marL="457200" lvl="1" indent="0">
              <a:buNone/>
              <a:defRPr/>
            </a:pPr>
            <a:r>
              <a:rPr lang="cs-CZ" sz="1800" i="1" dirty="0"/>
              <a:t>Generativní kompetitivní neuronová sít (Generative Adversal Neural)</a:t>
            </a:r>
            <a:endParaRPr lang="en-US" sz="1800" i="1" dirty="0"/>
          </a:p>
          <a:p>
            <a:pPr marL="457200" lvl="1" indent="0">
              <a:buNone/>
              <a:defRPr/>
            </a:pPr>
            <a:r>
              <a:rPr lang="en-US" sz="1800" i="1" dirty="0"/>
              <a:t>Han Zhang, et al.: </a:t>
            </a:r>
            <a:r>
              <a:rPr lang="cs-CZ" sz="1800" i="1" dirty="0"/>
              <a:t>StackGAN</a:t>
            </a:r>
            <a:r>
              <a:rPr lang="en-US" sz="1800" i="1" dirty="0"/>
              <a:t>: Text to Photo-realistic Image Synthesis with Stacked Generative Adversarial Networks.</a:t>
            </a: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11D80CE5-7D66-4AC7-98A6-3C7B7689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97133"/>
            <a:ext cx="7758113" cy="168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B0C15649-D1C8-450D-A001-790A09751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514600"/>
            <a:ext cx="7758112" cy="260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5DE4-FE8D-415F-9447-CF0ED172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Učení bez učitele I.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209A6-3D92-4C69-B770-C4069CB20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80" y="1265238"/>
            <a:ext cx="8229600" cy="5287962"/>
          </a:xfrm>
        </p:spPr>
        <p:txBody>
          <a:bodyPr/>
          <a:lstStyle/>
          <a:p>
            <a:r>
              <a:rPr lang="cs-CZ" altLang="en-US" sz="2000" dirty="0"/>
              <a:t>Shlukování (Clustering)</a:t>
            </a:r>
            <a:r>
              <a:rPr lang="en-US" altLang="en-US" sz="2000" dirty="0"/>
              <a:t>: </a:t>
            </a:r>
            <a:r>
              <a:rPr lang="cs-CZ" altLang="en-US" sz="2000" dirty="0"/>
              <a:t>najdi shluky „podobných“ vstupních vzorů</a:t>
            </a:r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  <a:p>
            <a:pPr lvl="1"/>
            <a:r>
              <a:rPr lang="cs-CZ" altLang="en-US" sz="1600" dirty="0"/>
              <a:t>V kolekci dokumentů najdi podobné dokumenty (stejné tema)</a:t>
            </a:r>
            <a:endParaRPr lang="en-US" altLang="en-US" sz="1600" dirty="0"/>
          </a:p>
          <a:p>
            <a:pPr lvl="1"/>
            <a:r>
              <a:rPr lang="cs-CZ" altLang="en-US" sz="1600" dirty="0"/>
              <a:t>Zjisti kolik lidí mluví v nahrávce konverzace a kdo mluví kdy </a:t>
            </a:r>
            <a:r>
              <a:rPr lang="en-US" altLang="en-US" sz="1600" dirty="0"/>
              <a:t>(</a:t>
            </a:r>
            <a:r>
              <a:rPr lang="cs-CZ" altLang="en-US" sz="1600" dirty="0"/>
              <a:t>diarizace</a:t>
            </a:r>
            <a:r>
              <a:rPr lang="en-US" altLang="en-US" sz="1600" dirty="0"/>
              <a:t>)</a:t>
            </a:r>
            <a:endParaRPr lang="en-US" altLang="en-US" dirty="0"/>
          </a:p>
          <a:p>
            <a:endParaRPr lang="en-US" altLang="en-US" sz="500" dirty="0"/>
          </a:p>
          <a:p>
            <a:r>
              <a:rPr lang="cs-CZ" altLang="en-US" sz="2000" dirty="0"/>
              <a:t>Detekce anomalií</a:t>
            </a:r>
            <a:r>
              <a:rPr lang="en-US" altLang="en-US" sz="2000" dirty="0"/>
              <a:t>: </a:t>
            </a:r>
            <a:r>
              <a:rPr lang="cs-CZ" altLang="en-US" sz="2000" dirty="0"/>
              <a:t>detekuj neobvyklé vstupy </a:t>
            </a:r>
            <a:r>
              <a:rPr lang="en-US" altLang="en-US" sz="2000" dirty="0"/>
              <a:t>(outliers)</a:t>
            </a:r>
          </a:p>
          <a:p>
            <a:pPr lvl="1"/>
            <a:r>
              <a:rPr lang="cs-CZ" altLang="en-US" sz="1600" dirty="0"/>
              <a:t>pro zamítnutí dalšího zpracování</a:t>
            </a:r>
            <a:endParaRPr lang="en-US" altLang="en-US" sz="1600" dirty="0"/>
          </a:p>
          <a:p>
            <a:pPr lvl="1"/>
            <a:r>
              <a:rPr lang="cs-CZ" altLang="en-US" sz="1600" dirty="0"/>
              <a:t>abychom na ně upozornili jako na zajímavá nová data</a:t>
            </a:r>
            <a:endParaRPr lang="en-US" altLang="en-US" sz="1600" dirty="0"/>
          </a:p>
          <a:p>
            <a:endParaRPr lang="en-US" alt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A08A9B-C2F5-4B3B-9984-A899074756E5}"/>
              </a:ext>
            </a:extLst>
          </p:cNvPr>
          <p:cNvGrpSpPr/>
          <p:nvPr/>
        </p:nvGrpSpPr>
        <p:grpSpPr>
          <a:xfrm>
            <a:off x="1143000" y="1698702"/>
            <a:ext cx="7010400" cy="1832153"/>
            <a:chOff x="77169" y="1749246"/>
            <a:chExt cx="7542831" cy="1995705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A40D1DFF-DC5E-4ED4-B1CE-54E5A64B105E}"/>
                </a:ext>
              </a:extLst>
            </p:cNvPr>
            <p:cNvSpPr/>
            <p:nvPr/>
          </p:nvSpPr>
          <p:spPr>
            <a:xfrm>
              <a:off x="3877521" y="2511246"/>
              <a:ext cx="381000" cy="22860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3732" name="Picture 4">
              <a:extLst>
                <a:ext uri="{FF2B5EF4-FFF2-40B4-BE49-F238E27FC236}">
                  <a16:creationId xmlns:a16="http://schemas.microsoft.com/office/drawing/2014/main" id="{D3F0C2EA-4429-4F92-9034-734786D84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9" y="1749246"/>
              <a:ext cx="2890837" cy="199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4" name="Picture 6">
              <a:extLst>
                <a:ext uri="{FF2B5EF4-FFF2-40B4-BE49-F238E27FC236}">
                  <a16:creationId xmlns:a16="http://schemas.microsoft.com/office/drawing/2014/main" id="{E4B1A758-4019-4DFD-BB27-736B96EB5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63" y="1749246"/>
              <a:ext cx="2890837" cy="199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736" name="Picture 8">
            <a:extLst>
              <a:ext uri="{FF2B5EF4-FFF2-40B4-BE49-F238E27FC236}">
                <a16:creationId xmlns:a16="http://schemas.microsoft.com/office/drawing/2014/main" id="{046416F9-E231-440C-B5B5-D72901FF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76800"/>
            <a:ext cx="2667000" cy="18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2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2495-55C1-4C1D-BFC3-BECBE6D5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Učení bez učitele I.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CFB58-6780-43A4-A247-22713E2E2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r>
              <a:rPr lang="cs-CZ" altLang="en-US" sz="2000" dirty="0"/>
              <a:t>Odhad rozložení pravděpodobnosti z dat</a:t>
            </a:r>
            <a:endParaRPr lang="en-US" altLang="en-US" sz="2000" dirty="0"/>
          </a:p>
          <a:p>
            <a:pPr lvl="1"/>
            <a:r>
              <a:rPr lang="cs-CZ" altLang="en-US" sz="1800" dirty="0"/>
              <a:t>Uvidíme jak odhadnout parametry jednoduchých rozložení pravděpodobnosti </a:t>
            </a:r>
            <a:r>
              <a:rPr lang="en-US" altLang="en-US" sz="1800" dirty="0"/>
              <a:t>(</a:t>
            </a:r>
            <a:r>
              <a:rPr lang="cs-CZ" altLang="en-US" sz="1800" dirty="0"/>
              <a:t>Gaussovské, Diskrétní, Směs Gaussovských rozložení</a:t>
            </a:r>
            <a:r>
              <a:rPr lang="en-US" altLang="en-US" sz="1800" dirty="0"/>
              <a:t>)</a:t>
            </a:r>
            <a:endParaRPr lang="cs-CZ" altLang="en-US" sz="1800" dirty="0"/>
          </a:p>
          <a:p>
            <a:pPr lvl="1"/>
            <a:r>
              <a:rPr lang="cs-CZ" altLang="en-US" sz="1800" dirty="0"/>
              <a:t>S využívajícími hlubokých neuronových sítí můžeme modelovat (a generovat vzory ze) složitých rozložení </a:t>
            </a:r>
            <a:r>
              <a:rPr lang="en-US" altLang="en-US" sz="1800" dirty="0"/>
              <a:t>(</a:t>
            </a:r>
            <a:r>
              <a:rPr lang="cs-CZ" altLang="en-US" sz="1800" dirty="0"/>
              <a:t>např. rozložení obrázků lidských tváří</a:t>
            </a:r>
            <a:r>
              <a:rPr lang="en-US" altLang="en-US" sz="1800" dirty="0"/>
              <a:t>) </a:t>
            </a:r>
          </a:p>
          <a:p>
            <a:pPr marL="457200" lvl="1" indent="0">
              <a:buNone/>
            </a:pPr>
            <a:r>
              <a:rPr lang="cs-CZ" sz="1600" i="1" dirty="0"/>
              <a:t>Diederik P. Kingma, Prafulla Dhariwal</a:t>
            </a:r>
            <a:r>
              <a:rPr lang="en-US" sz="1600" i="1" dirty="0"/>
              <a:t>: </a:t>
            </a:r>
            <a:r>
              <a:rPr lang="cs-CZ" sz="1600" i="1" dirty="0"/>
              <a:t>Glow: Generative Flow with Invertible 1x1 Convolutions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E1051-EFDC-49E9-9752-F86B32DFB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627453"/>
            <a:ext cx="4041360" cy="26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9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79F20-DEEC-46AB-9774-4E86CAD8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Semisupervizované učení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F6A48-ADCE-43BD-8DEA-99D7E07E0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800599"/>
          </a:xfrm>
        </p:spPr>
        <p:txBody>
          <a:bodyPr/>
          <a:lstStyle/>
          <a:p>
            <a:r>
              <a:rPr lang="en-US" sz="2000" dirty="0"/>
              <a:t>Unannotated examples can help to find better decision boundary between classes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There is lots of unannotated data available on the internet</a:t>
            </a:r>
          </a:p>
          <a:p>
            <a:pPr lvl="1"/>
            <a:r>
              <a:rPr lang="en-US" sz="1600" dirty="0"/>
              <a:t>Text</a:t>
            </a:r>
          </a:p>
          <a:p>
            <a:pPr lvl="1"/>
            <a:r>
              <a:rPr lang="en-US" sz="1600" dirty="0"/>
              <a:t>Photos and other images</a:t>
            </a:r>
          </a:p>
          <a:p>
            <a:pPr lvl="1"/>
            <a:r>
              <a:rPr lang="en-US" sz="1600" dirty="0"/>
              <a:t>Speech and other recordings</a:t>
            </a:r>
          </a:p>
          <a:p>
            <a:pPr lvl="1"/>
            <a:r>
              <a:rPr lang="en-US" sz="1600" dirty="0"/>
              <a:t>...</a:t>
            </a:r>
          </a:p>
        </p:txBody>
      </p:sp>
      <p:pic>
        <p:nvPicPr>
          <p:cNvPr id="13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A7F84EAD-88DF-462B-AC83-B00C4A7AC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1752600"/>
            <a:ext cx="2610108" cy="302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9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F7FC436-5992-4F44-8263-942BC2436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Jak postavi klasifikátor</a:t>
            </a:r>
            <a:r>
              <a:rPr lang="en-US" altLang="en-US" dirty="0"/>
              <a:t>?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EEA5926F-63CA-4081-8952-FCFCA364A32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04207" y="438943"/>
            <a:ext cx="5334000" cy="75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A598CED-F809-479A-8310-103E6F7D5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Jak takový klasifikátor pracuje</a:t>
            </a:r>
            <a:r>
              <a:rPr lang="en-US" altLang="en-US"/>
              <a:t>?</a:t>
            </a:r>
            <a:endParaRPr lang="cs-CZ" altLang="en-US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446D90B3-2E6A-40E8-BD57-5E3C231D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46238"/>
            <a:ext cx="5791200" cy="52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2CD5D58-7284-4D3B-A78B-DE7FDE221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Snímání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0A6A2AA-C3F6-4CD1-B988-A4C01855D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z="2800"/>
              <a:t>Co se dá o rozpoznávaných předmětech zjistit?</a:t>
            </a:r>
          </a:p>
          <a:p>
            <a:pPr lvl="1" eaLnBrk="1" hangingPunct="1"/>
            <a:r>
              <a:rPr lang="cs-CZ" altLang="en-US" sz="2400"/>
              <a:t>obraz, tlak, teplota, hmotnost, zvuk, pach ?</a:t>
            </a:r>
          </a:p>
          <a:p>
            <a:pPr lvl="1" eaLnBrk="1" hangingPunct="1"/>
            <a:r>
              <a:rPr lang="cs-CZ" altLang="en-US" sz="2400"/>
              <a:t>jak tyto veličiny prakticky získat, jde to vůbec a kolik to bude stát ?</a:t>
            </a:r>
          </a:p>
          <a:p>
            <a:pPr lvl="1" eaLnBrk="1" hangingPunct="1"/>
            <a:r>
              <a:rPr lang="cs-CZ" altLang="en-US" sz="2400"/>
              <a:t>jaké vlastnosti bude mít snímač a převod veličin</a:t>
            </a:r>
            <a:r>
              <a:rPr lang="en-US" altLang="en-US" sz="2400"/>
              <a:t>a</a:t>
            </a:r>
            <a:r>
              <a:rPr lang="en-US" altLang="en-US" sz="2400">
                <a:sym typeface="Wingdings" panose="05000000000000000000" pitchFamily="2" charset="2"/>
              </a:rPr>
              <a:t></a:t>
            </a:r>
            <a:r>
              <a:rPr lang="cs-CZ" altLang="en-US" sz="2400"/>
              <a:t>číslo ?</a:t>
            </a:r>
          </a:p>
          <a:p>
            <a:pPr lvl="2" eaLnBrk="1" hangingPunct="1"/>
            <a:r>
              <a:rPr lang="cs-CZ" altLang="en-US" sz="2000"/>
              <a:t>šum</a:t>
            </a:r>
          </a:p>
          <a:p>
            <a:pPr lvl="2" eaLnBrk="1" hangingPunct="1"/>
            <a:r>
              <a:rPr lang="cs-CZ" altLang="en-US" sz="2000"/>
              <a:t>linearita</a:t>
            </a:r>
          </a:p>
          <a:p>
            <a:pPr lvl="2" eaLnBrk="1" hangingPunct="1"/>
            <a:r>
              <a:rPr lang="cs-CZ" altLang="en-US" sz="2000"/>
              <a:t>kalibrace</a:t>
            </a:r>
          </a:p>
          <a:p>
            <a:pPr lvl="2" eaLnBrk="1" hangingPunct="1"/>
            <a:r>
              <a:rPr lang="cs-CZ" altLang="en-US" sz="2000"/>
              <a:t>stárnutí</a:t>
            </a:r>
          </a:p>
          <a:p>
            <a:pPr lvl="2" eaLnBrk="1" hangingPunct="1"/>
            <a:r>
              <a:rPr lang="cs-CZ" altLang="en-US" sz="2000"/>
              <a:t>atd.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40C20BF-6E19-420A-B5AB-AE84AB0C0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Extrakce příznaků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7AD518C-4875-411E-A57F-2E061F335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/>
              <a:t>Příznaky musí umožnit rozlišovat mezi třídami </a:t>
            </a:r>
            <a:r>
              <a:rPr lang="cs-CZ" altLang="en-US" sz="2400">
                <a:sym typeface="Wingdings" panose="05000000000000000000" pitchFamily="2" charset="2"/>
              </a:rPr>
              <a:t> musí být diskriminativní.</a:t>
            </a:r>
            <a:endParaRPr lang="cs-CZ" altLang="en-US" sz="2400"/>
          </a:p>
          <a:p>
            <a:pPr eaLnBrk="1" hangingPunct="1">
              <a:lnSpc>
                <a:spcPct val="80000"/>
              </a:lnSpc>
            </a:pPr>
            <a:r>
              <a:rPr lang="cs-CZ" altLang="en-US" sz="2400"/>
              <a:t>Předzpracování vstupu do následujícího klasifikátoru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2000"/>
              <a:t>Redukce dimenzí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2000"/>
              <a:t>Invariance vůči: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800"/>
              <a:t>translace (mÍsto v obrázku, čas v řeči)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800"/>
              <a:t>rotace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800"/>
              <a:t>scale (velikost v obrázku, volume v řeči)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800"/>
              <a:t>occlusion (zakrytí objektu vs. Maskování šumem)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800"/>
              <a:t>projective distorition (úhel pohledu, optika)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800"/>
              <a:t>rate (rychlost v řeči - intra- a inter-speaker variabilita)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800"/>
              <a:t>deformace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en-US" sz="1800"/>
              <a:t>atd.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en-US" sz="2000"/>
              <a:t>Dekorelace…ale o tom ještě bude řeč v samostatné přednášce o příznacích.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9C5A401-4181-4C64-B8D3-3A5EE0130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Extrakce příznaků</a:t>
            </a:r>
          </a:p>
        </p:txBody>
      </p:sp>
      <p:pic>
        <p:nvPicPr>
          <p:cNvPr id="14339" name="Picture 8" descr="hist_size">
            <a:extLst>
              <a:ext uri="{FF2B5EF4-FFF2-40B4-BE49-F238E27FC236}">
                <a16:creationId xmlns:a16="http://schemas.microsoft.com/office/drawing/2014/main" id="{ECBA58CE-AF0C-4CC7-8CBA-49006084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46228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0">
            <a:extLst>
              <a:ext uri="{FF2B5EF4-FFF2-40B4-BE49-F238E27FC236}">
                <a16:creationId xmlns:a16="http://schemas.microsoft.com/office/drawing/2014/main" id="{95B3DB52-79EB-46E6-BDB2-7F56D499E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601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/>
              <a:t>Bude průměr jablka / granátu dobrým příznakem?</a:t>
            </a:r>
          </a:p>
        </p:txBody>
      </p:sp>
      <p:sp>
        <p:nvSpPr>
          <p:cNvPr id="14341" name="Text Box 11">
            <a:extLst>
              <a:ext uri="{FF2B5EF4-FFF2-40B4-BE49-F238E27FC236}">
                <a16:creationId xmlns:a16="http://schemas.microsoft.com/office/drawing/2014/main" id="{F792F745-1D8C-4233-8458-04E619A4E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096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ym typeface="Wingdings" panose="05000000000000000000" pitchFamily="2" charset="2"/>
              </a:rPr>
              <a:t> Průměr </a:t>
            </a:r>
            <a:r>
              <a:rPr lang="en-US" altLang="en-US" sz="1800">
                <a:sym typeface="Wingdings" panose="05000000000000000000" pitchFamily="2" charset="2"/>
              </a:rPr>
              <a:t>[mm]</a:t>
            </a:r>
            <a:endParaRPr lang="cs-CZ" altLang="en-US" sz="1800"/>
          </a:p>
        </p:txBody>
      </p:sp>
      <p:sp>
        <p:nvSpPr>
          <p:cNvPr id="14342" name="Text Box 12">
            <a:extLst>
              <a:ext uri="{FF2B5EF4-FFF2-40B4-BE49-F238E27FC236}">
                <a16:creationId xmlns:a16="http://schemas.microsoft.com/office/drawing/2014/main" id="{72908AAE-E867-44D4-A5EE-944C3965B90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16757" y="3855243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ym typeface="Wingdings" panose="05000000000000000000" pitchFamily="2" charset="2"/>
              </a:rPr>
              <a:t> Četnost</a:t>
            </a:r>
            <a:endParaRPr lang="cs-CZ" altLang="en-US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0082B87-ECEB-42CD-B88F-955993EF7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Extrakce příznaků</a:t>
            </a:r>
          </a:p>
        </p:txBody>
      </p:sp>
      <p:pic>
        <p:nvPicPr>
          <p:cNvPr id="15363" name="Picture 4" descr="hist_red">
            <a:extLst>
              <a:ext uri="{FF2B5EF4-FFF2-40B4-BE49-F238E27FC236}">
                <a16:creationId xmlns:a16="http://schemas.microsoft.com/office/drawing/2014/main" id="{E5A84788-E192-451B-A473-E10AAA07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1419225"/>
            <a:ext cx="4630737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>
            <a:extLst>
              <a:ext uri="{FF2B5EF4-FFF2-40B4-BE49-F238E27FC236}">
                <a16:creationId xmlns:a16="http://schemas.microsoft.com/office/drawing/2014/main" id="{3AC524C5-ABDF-42B3-B50F-0FB11577D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811338"/>
            <a:ext cx="11430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Gran</a:t>
            </a:r>
            <a:r>
              <a:rPr lang="cs-CZ" altLang="en-US" sz="1800">
                <a:solidFill>
                  <a:schemeClr val="accent2"/>
                </a:solidFill>
              </a:rPr>
              <a:t>áty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Jablka</a:t>
            </a:r>
          </a:p>
        </p:txBody>
      </p:sp>
      <p:sp>
        <p:nvSpPr>
          <p:cNvPr id="15365" name="Text Box 6">
            <a:extLst>
              <a:ext uri="{FF2B5EF4-FFF2-40B4-BE49-F238E27FC236}">
                <a16:creationId xmlns:a16="http://schemas.microsoft.com/office/drawing/2014/main" id="{FA25A822-06AF-470A-B0AA-EF4C99A5538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83444" y="3320257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ym typeface="Wingdings" panose="05000000000000000000" pitchFamily="2" charset="2"/>
              </a:rPr>
              <a:t> Četnost </a:t>
            </a:r>
            <a:r>
              <a:rPr lang="en-US" altLang="en-US" sz="1800">
                <a:sym typeface="Wingdings" panose="05000000000000000000" pitchFamily="2" charset="2"/>
              </a:rPr>
              <a:t>[mm]</a:t>
            </a:r>
            <a:endParaRPr lang="cs-CZ" altLang="en-US" sz="1800"/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id="{5B132EF6-C0BA-4685-A2B5-8C876C059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816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ym typeface="Wingdings" panose="05000000000000000000" pitchFamily="2" charset="2"/>
              </a:rPr>
              <a:t> Podíl červené barvy </a:t>
            </a:r>
            <a:r>
              <a:rPr lang="en-US" altLang="en-US" sz="1800">
                <a:sym typeface="Wingdings" panose="05000000000000000000" pitchFamily="2" charset="2"/>
              </a:rPr>
              <a:t>[%]</a:t>
            </a:r>
            <a:endParaRPr lang="cs-CZ" altLang="en-US" sz="1800"/>
          </a:p>
        </p:txBody>
      </p:sp>
      <p:sp>
        <p:nvSpPr>
          <p:cNvPr id="15367" name="Text Box 8">
            <a:extLst>
              <a:ext uri="{FF2B5EF4-FFF2-40B4-BE49-F238E27FC236}">
                <a16:creationId xmlns:a16="http://schemas.microsoft.com/office/drawing/2014/main" id="{AE12EF3F-7F22-4632-8A30-1BF8E9810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143000"/>
            <a:ext cx="430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/>
              <a:t>Nic moc, ale alespoň trochu lepší</a:t>
            </a:r>
          </a:p>
        </p:txBody>
      </p:sp>
      <p:sp>
        <p:nvSpPr>
          <p:cNvPr id="15368" name="Text Box 9">
            <a:extLst>
              <a:ext uri="{FF2B5EF4-FFF2-40B4-BE49-F238E27FC236}">
                <a16:creationId xmlns:a16="http://schemas.microsoft.com/office/drawing/2014/main" id="{EB397ABD-22A7-4092-B166-0867A00C6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91200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Intuitivně už bychom mohli začít rozpoznávat, nastavením prahu tak aby bylo co nejvíce vzorů, které jsme zatím viděli rozpoznáno správně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cs-CZ" altLang="en-US" sz="4000" dirty="0"/>
              <a:t>Co je strojové učení</a:t>
            </a:r>
            <a:r>
              <a:rPr lang="en-US" altLang="en-US" sz="4000" dirty="0"/>
              <a:t>?</a:t>
            </a:r>
            <a:endParaRPr lang="cs-CZ" altLang="en-US" sz="4000" dirty="0"/>
          </a:p>
        </p:txBody>
      </p:sp>
      <p:sp>
        <p:nvSpPr>
          <p:cNvPr id="7" name="Rectangle 72"/>
          <p:cNvSpPr txBox="1">
            <a:spLocks noChangeArrowheads="1"/>
          </p:cNvSpPr>
          <p:nvPr/>
        </p:nvSpPr>
        <p:spPr bwMode="auto">
          <a:xfrm>
            <a:off x="451846" y="98072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kern="0" dirty="0"/>
              <a:t>Tom M. Mitchell : </a:t>
            </a:r>
            <a:r>
              <a:rPr lang="en-US" sz="2000" dirty="0"/>
              <a:t>„</a:t>
            </a:r>
            <a:r>
              <a:rPr lang="cs-CZ" sz="2000" dirty="0"/>
              <a:t>Říkáme, že počítačový program se učí ze zkušenosti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  <a:r>
              <a:rPr lang="cs-CZ" sz="2000" dirty="0"/>
              <a:t>s ohledem na</a:t>
            </a:r>
            <a:r>
              <a:rPr lang="en-US" sz="2000" dirty="0"/>
              <a:t> n</a:t>
            </a:r>
            <a:r>
              <a:rPr lang="cs-CZ" sz="2000" dirty="0"/>
              <a:t>ějakou třídu úloh </a:t>
            </a:r>
            <a:r>
              <a:rPr lang="en-US" sz="2000" i="1" dirty="0"/>
              <a:t>T </a:t>
            </a:r>
            <a:r>
              <a:rPr lang="en-US" sz="2000" dirty="0"/>
              <a:t>a</a:t>
            </a:r>
            <a:r>
              <a:rPr lang="cs-CZ" sz="2000" dirty="0"/>
              <a:t> nějaké měřítko úspěšnosti </a:t>
            </a:r>
            <a:r>
              <a:rPr lang="en-US" sz="2000" i="1" dirty="0"/>
              <a:t>P</a:t>
            </a:r>
            <a:r>
              <a:rPr lang="cs-CZ" sz="2000" i="1" dirty="0"/>
              <a:t>,</a:t>
            </a:r>
            <a:r>
              <a:rPr lang="en-US" sz="2000" dirty="0"/>
              <a:t> </a:t>
            </a:r>
            <a:r>
              <a:rPr lang="cs-CZ" sz="2000" dirty="0"/>
              <a:t>pokud jeho se jeho úspěšnost měřená pomocí </a:t>
            </a:r>
            <a:r>
              <a:rPr lang="en-US" sz="2000" i="1" dirty="0"/>
              <a:t>P</a:t>
            </a:r>
            <a:r>
              <a:rPr lang="en-US" sz="2000" dirty="0"/>
              <a:t>, </a:t>
            </a:r>
            <a:r>
              <a:rPr lang="cs-CZ" sz="2000" dirty="0"/>
              <a:t>zlepší se zkušeností</a:t>
            </a:r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.“</a:t>
            </a:r>
            <a:br>
              <a:rPr lang="en-US" sz="2000" dirty="0"/>
            </a:br>
            <a:r>
              <a:rPr lang="en-US" sz="2000" dirty="0"/>
              <a:t>	</a:t>
            </a:r>
            <a:endParaRPr lang="en-US" altLang="en-US" sz="2000" kern="0" dirty="0"/>
          </a:p>
          <a:p>
            <a:pPr>
              <a:lnSpc>
                <a:spcPct val="80000"/>
              </a:lnSpc>
            </a:pPr>
            <a:r>
              <a:rPr lang="cs-CZ" altLang="en-US" sz="2000" kern="0" dirty="0"/>
              <a:t>Typické </a:t>
            </a:r>
            <a:r>
              <a:rPr lang="cs-CZ" altLang="en-US" sz="2000" b="1" kern="0" dirty="0"/>
              <a:t>úlohy</a:t>
            </a:r>
            <a:r>
              <a:rPr lang="en-US" altLang="en-US" sz="2000" kern="0" dirty="0"/>
              <a:t>:</a:t>
            </a:r>
          </a:p>
          <a:p>
            <a:pPr>
              <a:lnSpc>
                <a:spcPct val="80000"/>
              </a:lnSpc>
            </a:pPr>
            <a:endParaRPr lang="en-US" altLang="en-US" sz="2000" kern="0" dirty="0"/>
          </a:p>
          <a:p>
            <a:pPr>
              <a:lnSpc>
                <a:spcPct val="80000"/>
              </a:lnSpc>
            </a:pPr>
            <a:endParaRPr lang="en-US" altLang="en-US" sz="2000" kern="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2000" kern="0" dirty="0"/>
          </a:p>
          <a:p>
            <a:pPr marL="457200" lvl="1" indent="0">
              <a:lnSpc>
                <a:spcPct val="80000"/>
              </a:lnSpc>
              <a:buNone/>
            </a:pPr>
            <a:r>
              <a:rPr lang="cs-CZ" altLang="en-US" sz="1600" kern="0" dirty="0"/>
              <a:t>Příklady</a:t>
            </a:r>
            <a:r>
              <a:rPr lang="en-US" altLang="en-US" sz="1600" kern="0" dirty="0"/>
              <a:t>: </a:t>
            </a:r>
          </a:p>
          <a:p>
            <a:pPr lvl="1">
              <a:lnSpc>
                <a:spcPct val="80000"/>
              </a:lnSpc>
            </a:pPr>
            <a:r>
              <a:rPr lang="cs-CZ" altLang="en-US" sz="1600" kern="0" dirty="0"/>
              <a:t>Prozpoznej slova v řečové nahrávce</a:t>
            </a:r>
            <a:endParaRPr lang="en-US" altLang="en-US" sz="1600" kern="0" dirty="0"/>
          </a:p>
          <a:p>
            <a:pPr lvl="1">
              <a:lnSpc>
                <a:spcPct val="80000"/>
              </a:lnSpc>
            </a:pPr>
            <a:r>
              <a:rPr lang="cs-CZ" altLang="en-US" sz="1600" kern="0" dirty="0"/>
              <a:t>Rozpoznej identitu člověka z obrázku obličeje</a:t>
            </a:r>
            <a:endParaRPr lang="en-US" altLang="en-US" sz="1600" kern="0" dirty="0"/>
          </a:p>
          <a:p>
            <a:pPr lvl="1">
              <a:lnSpc>
                <a:spcPct val="80000"/>
              </a:lnSpc>
            </a:pPr>
            <a:r>
              <a:rPr lang="cs-CZ" altLang="en-US" sz="1600" kern="0" dirty="0"/>
              <a:t>Přelož čeký text do Korejštiny</a:t>
            </a:r>
          </a:p>
          <a:p>
            <a:pPr lvl="1">
              <a:lnSpc>
                <a:spcPct val="80000"/>
              </a:lnSpc>
            </a:pPr>
            <a:r>
              <a:rPr lang="cs-CZ" altLang="en-US" sz="1600" kern="0" dirty="0"/>
              <a:t>Klasifikuj objekt na základě změřené velikosti a váhy</a:t>
            </a:r>
          </a:p>
          <a:p>
            <a:pPr lvl="1">
              <a:lnSpc>
                <a:spcPct val="80000"/>
              </a:lnSpc>
            </a:pPr>
            <a:r>
              <a:rPr lang="cs-CZ" altLang="en-US" sz="1600" kern="0" dirty="0"/>
              <a:t>Predikuj cenu akcií z údajů o hospodaření firmy</a:t>
            </a:r>
            <a:endParaRPr lang="en-US" sz="1600" dirty="0"/>
          </a:p>
          <a:p>
            <a:pPr marL="457200" lvl="1" indent="0">
              <a:lnSpc>
                <a:spcPct val="80000"/>
              </a:lnSpc>
              <a:buNone/>
            </a:pPr>
            <a:endParaRPr lang="en-US" altLang="en-US" sz="2000" kern="0" dirty="0"/>
          </a:p>
          <a:p>
            <a:pPr>
              <a:lnSpc>
                <a:spcPct val="80000"/>
              </a:lnSpc>
            </a:pPr>
            <a:r>
              <a:rPr lang="cs-CZ" altLang="en-US" sz="2000" kern="0" dirty="0"/>
              <a:t>Typická reprezentace </a:t>
            </a:r>
            <a:r>
              <a:rPr lang="cs-CZ" altLang="en-US" sz="2000" b="1" kern="0" dirty="0"/>
              <a:t>zkušenosti</a:t>
            </a:r>
            <a:r>
              <a:rPr lang="en-US" altLang="en-US" sz="2000" kern="0" dirty="0"/>
              <a:t>: </a:t>
            </a:r>
            <a:r>
              <a:rPr lang="cs-CZ" altLang="en-US" sz="2000" kern="0" dirty="0"/>
              <a:t>Kolekce trenovacích vzorů (vstupy a</a:t>
            </a:r>
            <a:r>
              <a:rPr lang="en-US" altLang="en-US" sz="2000" kern="0" dirty="0"/>
              <a:t>/</a:t>
            </a:r>
            <a:r>
              <a:rPr lang="cs-CZ" altLang="en-US" sz="2000" kern="0" dirty="0"/>
              <a:t>nebo výstupy)</a:t>
            </a:r>
            <a:r>
              <a:rPr lang="en-US" altLang="en-US" sz="2000" kern="0" dirty="0"/>
              <a:t>.</a:t>
            </a:r>
            <a:endParaRPr lang="en-US" altLang="en-US" sz="2000" kern="0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2000" kern="0" dirty="0"/>
          </a:p>
          <a:p>
            <a:pPr>
              <a:lnSpc>
                <a:spcPct val="80000"/>
              </a:lnSpc>
            </a:pPr>
            <a:r>
              <a:rPr lang="cs-CZ" altLang="en-US" sz="2000" kern="0" dirty="0"/>
              <a:t>Typický způsob </a:t>
            </a:r>
            <a:r>
              <a:rPr lang="cs-CZ" altLang="en-US" sz="2000" b="1" kern="0" dirty="0"/>
              <a:t>měření úspěšnosti</a:t>
            </a:r>
            <a:r>
              <a:rPr lang="en-US" altLang="en-US" sz="2000" kern="0" dirty="0"/>
              <a:t>: </a:t>
            </a:r>
            <a:r>
              <a:rPr lang="cs-CZ" altLang="en-US" sz="2000" kern="0" dirty="0"/>
              <a:t>Konrola jak dobře řešíme úlohu na nových (testovacích) vstupech a požadovaných výstupech</a:t>
            </a:r>
            <a:r>
              <a:rPr lang="en-US" altLang="en-US" sz="2000" kern="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158D0-DBF0-4DED-9729-2D9DFE1C7183}"/>
              </a:ext>
            </a:extLst>
          </p:cNvPr>
          <p:cNvSpPr txBox="1"/>
          <p:nvPr/>
        </p:nvSpPr>
        <p:spPr>
          <a:xfrm>
            <a:off x="3429000" y="2586335"/>
            <a:ext cx="2127959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Model</a:t>
            </a:r>
            <a:r>
              <a:rPr lang="cs-CZ" dirty="0"/>
              <a:t> </a:t>
            </a:r>
            <a:r>
              <a:rPr lang="en-US" dirty="0"/>
              <a:t>/</a:t>
            </a:r>
            <a:r>
              <a:rPr lang="cs-CZ" dirty="0"/>
              <a:t> Algoritmus</a:t>
            </a:r>
            <a:endParaRPr lang="en-US" dirty="0"/>
          </a:p>
          <a:p>
            <a:r>
              <a:rPr lang="en-US" dirty="0"/>
              <a:t>  </a:t>
            </a:r>
            <a:endParaRPr lang="cs-CZ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55C5342-D333-4814-BFF1-4FBE0703688C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2813759" y="3043535"/>
            <a:ext cx="615241" cy="446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BA836C-F2B4-4D14-85E6-B5579CDAC6B2}"/>
              </a:ext>
            </a:extLst>
          </p:cNvPr>
          <p:cNvCxnSpPr>
            <a:cxnSpLocks/>
            <a:stCxn id="2" idx="3"/>
            <a:endCxn id="15" idx="1"/>
          </p:cNvCxnSpPr>
          <p:nvPr/>
        </p:nvCxnSpPr>
        <p:spPr>
          <a:xfrm>
            <a:off x="5556959" y="3048000"/>
            <a:ext cx="59553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239F13-1485-4BCA-B6C6-28B27AEFB5A8}"/>
              </a:ext>
            </a:extLst>
          </p:cNvPr>
          <p:cNvSpPr txBox="1"/>
          <p:nvPr/>
        </p:nvSpPr>
        <p:spPr>
          <a:xfrm>
            <a:off x="762000" y="2724834"/>
            <a:ext cx="212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vstupní pozorování</a:t>
            </a:r>
          </a:p>
          <a:p>
            <a:pPr algn="ctr"/>
            <a:r>
              <a:rPr lang="cs-CZ" dirty="0"/>
              <a:t>(příznaky)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5C84E8-DFD4-49B9-85EA-432AD9F7EFFD}"/>
              </a:ext>
            </a:extLst>
          </p:cNvPr>
          <p:cNvSpPr txBox="1"/>
          <p:nvPr/>
        </p:nvSpPr>
        <p:spPr>
          <a:xfrm>
            <a:off x="6152498" y="2863334"/>
            <a:ext cx="87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výstup</a:t>
            </a:r>
          </a:p>
        </p:txBody>
      </p:sp>
    </p:spTree>
    <p:extLst>
      <p:ext uri="{BB962C8B-B14F-4D97-AF65-F5344CB8AC3E}">
        <p14:creationId xmlns:p14="http://schemas.microsoft.com/office/powerpoint/2010/main" val="3390165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D563689-6E80-4E51-B1A0-C630EDEDD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Extrakce příznaků</a:t>
            </a:r>
          </a:p>
        </p:txBody>
      </p:sp>
      <p:pic>
        <p:nvPicPr>
          <p:cNvPr id="16387" name="Picture 5" descr="hist_weight">
            <a:extLst>
              <a:ext uri="{FF2B5EF4-FFF2-40B4-BE49-F238E27FC236}">
                <a16:creationId xmlns:a16="http://schemas.microsoft.com/office/drawing/2014/main" id="{AB1BF07C-D424-419E-893E-C318E3AC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41538"/>
            <a:ext cx="455930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>
            <a:extLst>
              <a:ext uri="{FF2B5EF4-FFF2-40B4-BE49-F238E27FC236}">
                <a16:creationId xmlns:a16="http://schemas.microsoft.com/office/drawing/2014/main" id="{9A5F48ED-1EED-42B8-B9B6-F385200B178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69157" y="3855243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ym typeface="Wingdings" panose="05000000000000000000" pitchFamily="2" charset="2"/>
              </a:rPr>
              <a:t> Četnost</a:t>
            </a:r>
            <a:endParaRPr lang="cs-CZ" altLang="en-US" sz="1800"/>
          </a:p>
        </p:txBody>
      </p:sp>
      <p:sp>
        <p:nvSpPr>
          <p:cNvPr id="16389" name="Text Box 7">
            <a:extLst>
              <a:ext uri="{FF2B5EF4-FFF2-40B4-BE49-F238E27FC236}">
                <a16:creationId xmlns:a16="http://schemas.microsoft.com/office/drawing/2014/main" id="{E712C4AC-5E5C-4197-A550-3367F1D8C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8674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ym typeface="Wingdings" panose="05000000000000000000" pitchFamily="2" charset="2"/>
              </a:rPr>
              <a:t> Váha </a:t>
            </a:r>
            <a:r>
              <a:rPr lang="en-US" altLang="en-US" sz="1800">
                <a:sym typeface="Wingdings" panose="05000000000000000000" pitchFamily="2" charset="2"/>
              </a:rPr>
              <a:t>[</a:t>
            </a:r>
            <a:r>
              <a:rPr lang="cs-CZ" altLang="en-US" sz="1800">
                <a:sym typeface="Wingdings" panose="05000000000000000000" pitchFamily="2" charset="2"/>
              </a:rPr>
              <a:t>dkg</a:t>
            </a:r>
            <a:r>
              <a:rPr lang="en-US" altLang="en-US" sz="1800">
                <a:sym typeface="Wingdings" panose="05000000000000000000" pitchFamily="2" charset="2"/>
              </a:rPr>
              <a:t>]</a:t>
            </a:r>
            <a:endParaRPr lang="cs-CZ" altLang="en-US" sz="1800"/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55DB58D0-3AC0-44EC-BABB-B162601E1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649538"/>
            <a:ext cx="11430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Gran</a:t>
            </a:r>
            <a:r>
              <a:rPr lang="cs-CZ" altLang="en-US" sz="1800">
                <a:solidFill>
                  <a:schemeClr val="accent2"/>
                </a:solidFill>
              </a:rPr>
              <a:t>áty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Jablka</a:t>
            </a:r>
          </a:p>
        </p:txBody>
      </p:sp>
      <p:sp>
        <p:nvSpPr>
          <p:cNvPr id="16391" name="Text Box 9">
            <a:extLst>
              <a:ext uri="{FF2B5EF4-FFF2-40B4-BE49-F238E27FC236}">
                <a16:creationId xmlns:a16="http://schemas.microsoft.com/office/drawing/2014/main" id="{691C6402-2586-4D55-BBD8-407E351FD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143000"/>
            <a:ext cx="754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/>
              <a:t>Když se tak díváme na histogramy příznaků, asi nás budou pro rozpoznávání zajímat jejich pravděpodobnostní rozložení      …ale to už zase předbíháme.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C8AC72C-DF70-4536-BA89-9FEE77A41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Vícerozměrné příznaky</a:t>
            </a:r>
          </a:p>
        </p:txBody>
      </p:sp>
      <p:pic>
        <p:nvPicPr>
          <p:cNvPr id="17411" name="Picture 4" descr="train_data">
            <a:extLst>
              <a:ext uri="{FF2B5EF4-FFF2-40B4-BE49-F238E27FC236}">
                <a16:creationId xmlns:a16="http://schemas.microsoft.com/office/drawing/2014/main" id="{CFA1E813-265A-4D9C-8D25-372F4FD8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447800"/>
            <a:ext cx="5969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5">
            <a:extLst>
              <a:ext uri="{FF2B5EF4-FFF2-40B4-BE49-F238E27FC236}">
                <a16:creationId xmlns:a16="http://schemas.microsoft.com/office/drawing/2014/main" id="{2A5D7C12-9562-4E8F-88BC-60CA10036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00200"/>
            <a:ext cx="5715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chemeClr val="tx2"/>
                </a:solidFill>
              </a:rPr>
              <a:t> Co když se podíváme na váhu a podíl červené barvy současně. Pro rozpoznávání to tady vypadá už docela nadějně.</a:t>
            </a: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6DB3F64F-3000-485B-BD5F-B02015CD6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3246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ym typeface="Wingdings" panose="05000000000000000000" pitchFamily="2" charset="2"/>
              </a:rPr>
              <a:t> Váha </a:t>
            </a:r>
            <a:r>
              <a:rPr lang="en-US" altLang="en-US" sz="1800">
                <a:sym typeface="Wingdings" panose="05000000000000000000" pitchFamily="2" charset="2"/>
              </a:rPr>
              <a:t>[</a:t>
            </a:r>
            <a:r>
              <a:rPr lang="cs-CZ" altLang="en-US" sz="1800">
                <a:sym typeface="Wingdings" panose="05000000000000000000" pitchFamily="2" charset="2"/>
              </a:rPr>
              <a:t>dkg</a:t>
            </a:r>
            <a:r>
              <a:rPr lang="en-US" altLang="en-US" sz="1800">
                <a:sym typeface="Wingdings" panose="05000000000000000000" pitchFamily="2" charset="2"/>
              </a:rPr>
              <a:t>]</a:t>
            </a:r>
            <a:endParaRPr lang="cs-CZ" altLang="en-US" sz="1800"/>
          </a:p>
        </p:txBody>
      </p:sp>
      <p:sp>
        <p:nvSpPr>
          <p:cNvPr id="17414" name="Text Box 7">
            <a:extLst>
              <a:ext uri="{FF2B5EF4-FFF2-40B4-BE49-F238E27FC236}">
                <a16:creationId xmlns:a16="http://schemas.microsoft.com/office/drawing/2014/main" id="{FF5B6851-1EAB-4659-B790-6CFC489C7CF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59543" y="2826543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ym typeface="Wingdings" panose="05000000000000000000" pitchFamily="2" charset="2"/>
              </a:rPr>
              <a:t> Podíl červené barvy </a:t>
            </a:r>
            <a:r>
              <a:rPr lang="en-US" altLang="en-US" sz="1800">
                <a:sym typeface="Wingdings" panose="05000000000000000000" pitchFamily="2" charset="2"/>
              </a:rPr>
              <a:t>[%]</a:t>
            </a:r>
            <a:endParaRPr lang="cs-CZ" altLang="en-US" sz="1800">
              <a:sym typeface="Wingdings" panose="05000000000000000000" pitchFamily="2" charset="2"/>
            </a:endParaRP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1FA2A4C2-F8A7-43F1-A2A2-1B8B0E30C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67000"/>
            <a:ext cx="2209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/>
              <a:t> U jablek je váha korelovaná s červeností</a:t>
            </a:r>
          </a:p>
        </p:txBody>
      </p:sp>
      <p:sp>
        <p:nvSpPr>
          <p:cNvPr id="17416" name="Text Box 10">
            <a:extLst>
              <a:ext uri="{FF2B5EF4-FFF2-40B4-BE49-F238E27FC236}">
                <a16:creationId xmlns:a16="http://schemas.microsoft.com/office/drawing/2014/main" id="{BEC74A12-30F9-4447-94DF-808C5A79C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649538"/>
            <a:ext cx="11430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Gran</a:t>
            </a:r>
            <a:r>
              <a:rPr lang="cs-CZ" altLang="en-US" sz="1800">
                <a:solidFill>
                  <a:schemeClr val="accent2"/>
                </a:solidFill>
              </a:rPr>
              <a:t>áty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Jablka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A598CED-F809-479A-8310-103E6F7D5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Klasifikace</a:t>
            </a: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446D90B3-2E6A-40E8-BD57-5E3C231D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46238"/>
            <a:ext cx="5791200" cy="52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356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7ACA86A-AE07-48D7-8331-32F618A1B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Klasifikace</a:t>
            </a:r>
          </a:p>
        </p:txBody>
      </p:sp>
      <p:pic>
        <p:nvPicPr>
          <p:cNvPr id="19459" name="Picture 3" descr="train_data">
            <a:extLst>
              <a:ext uri="{FF2B5EF4-FFF2-40B4-BE49-F238E27FC236}">
                <a16:creationId xmlns:a16="http://schemas.microsoft.com/office/drawing/2014/main" id="{AA495F15-C16B-42DF-A95F-0E0FF87E8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905000"/>
            <a:ext cx="5969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F6C00D98-F086-4289-B86A-7085508EC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00200"/>
            <a:ext cx="5715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chemeClr val="tx2"/>
                </a:solidFill>
              </a:rPr>
              <a:t>Jde nám o to je najít vhodnou </a:t>
            </a:r>
            <a:r>
              <a:rPr lang="cs-CZ" altLang="en-US" sz="1800" b="1" dirty="0">
                <a:solidFill>
                  <a:schemeClr val="tx2"/>
                </a:solidFill>
              </a:rPr>
              <a:t>rozhodovací hranici</a:t>
            </a:r>
            <a:r>
              <a:rPr lang="cs-CZ" altLang="en-US" sz="1800" dirty="0">
                <a:solidFill>
                  <a:schemeClr val="tx2"/>
                </a:solidFill>
              </a:rPr>
              <a:t> (decision boundary) přece oddělit vzorky jedné třídy od druhé.</a:t>
            </a:r>
          </a:p>
        </p:txBody>
      </p:sp>
      <p:grpSp>
        <p:nvGrpSpPr>
          <p:cNvPr id="19461" name="Group 10">
            <a:extLst>
              <a:ext uri="{FF2B5EF4-FFF2-40B4-BE49-F238E27FC236}">
                <a16:creationId xmlns:a16="http://schemas.microsoft.com/office/drawing/2014/main" id="{5BE1F627-260C-4238-88AD-A2A4BA6A8B41}"/>
              </a:ext>
            </a:extLst>
          </p:cNvPr>
          <p:cNvGrpSpPr>
            <a:grpSpLocks/>
          </p:cNvGrpSpPr>
          <p:nvPr/>
        </p:nvGrpSpPr>
        <p:grpSpPr bwMode="auto">
          <a:xfrm>
            <a:off x="3876675" y="3181350"/>
            <a:ext cx="3762375" cy="3276600"/>
            <a:chOff x="2442" y="2004"/>
            <a:chExt cx="2370" cy="2064"/>
          </a:xfrm>
        </p:grpSpPr>
        <p:sp>
          <p:nvSpPr>
            <p:cNvPr id="19463" name="Freeform 6">
              <a:extLst>
                <a:ext uri="{FF2B5EF4-FFF2-40B4-BE49-F238E27FC236}">
                  <a16:creationId xmlns:a16="http://schemas.microsoft.com/office/drawing/2014/main" id="{66F11898-99F1-45F1-A782-686C1665E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004"/>
              <a:ext cx="2364" cy="1626"/>
            </a:xfrm>
            <a:custGeom>
              <a:avLst/>
              <a:gdLst>
                <a:gd name="T0" fmla="*/ 369 w 2364"/>
                <a:gd name="T1" fmla="*/ 1362 h 1626"/>
                <a:gd name="T2" fmla="*/ 267 w 2364"/>
                <a:gd name="T3" fmla="*/ 1119 h 1626"/>
                <a:gd name="T4" fmla="*/ 132 w 2364"/>
                <a:gd name="T5" fmla="*/ 1038 h 1626"/>
                <a:gd name="T6" fmla="*/ 18 w 2364"/>
                <a:gd name="T7" fmla="*/ 981 h 1626"/>
                <a:gd name="T8" fmla="*/ 78 w 2364"/>
                <a:gd name="T9" fmla="*/ 933 h 1626"/>
                <a:gd name="T10" fmla="*/ 213 w 2364"/>
                <a:gd name="T11" fmla="*/ 1041 h 1626"/>
                <a:gd name="T12" fmla="*/ 306 w 2364"/>
                <a:gd name="T13" fmla="*/ 1104 h 1626"/>
                <a:gd name="T14" fmla="*/ 357 w 2364"/>
                <a:gd name="T15" fmla="*/ 1155 h 1626"/>
                <a:gd name="T16" fmla="*/ 396 w 2364"/>
                <a:gd name="T17" fmla="*/ 1191 h 1626"/>
                <a:gd name="T18" fmla="*/ 492 w 2364"/>
                <a:gd name="T19" fmla="*/ 1329 h 1626"/>
                <a:gd name="T20" fmla="*/ 615 w 2364"/>
                <a:gd name="T21" fmla="*/ 1263 h 1626"/>
                <a:gd name="T22" fmla="*/ 675 w 2364"/>
                <a:gd name="T23" fmla="*/ 1368 h 1626"/>
                <a:gd name="T24" fmla="*/ 729 w 2364"/>
                <a:gd name="T25" fmla="*/ 1314 h 1626"/>
                <a:gd name="T26" fmla="*/ 597 w 2364"/>
                <a:gd name="T27" fmla="*/ 1218 h 1626"/>
                <a:gd name="T28" fmla="*/ 375 w 2364"/>
                <a:gd name="T29" fmla="*/ 1068 h 1626"/>
                <a:gd name="T30" fmla="*/ 324 w 2364"/>
                <a:gd name="T31" fmla="*/ 1038 h 1626"/>
                <a:gd name="T32" fmla="*/ 456 w 2364"/>
                <a:gd name="T33" fmla="*/ 975 h 1626"/>
                <a:gd name="T34" fmla="*/ 546 w 2364"/>
                <a:gd name="T35" fmla="*/ 1050 h 1626"/>
                <a:gd name="T36" fmla="*/ 648 w 2364"/>
                <a:gd name="T37" fmla="*/ 1059 h 1626"/>
                <a:gd name="T38" fmla="*/ 711 w 2364"/>
                <a:gd name="T39" fmla="*/ 1083 h 1626"/>
                <a:gd name="T40" fmla="*/ 780 w 2364"/>
                <a:gd name="T41" fmla="*/ 1191 h 1626"/>
                <a:gd name="T42" fmla="*/ 870 w 2364"/>
                <a:gd name="T43" fmla="*/ 1239 h 1626"/>
                <a:gd name="T44" fmla="*/ 846 w 2364"/>
                <a:gd name="T45" fmla="*/ 1158 h 1626"/>
                <a:gd name="T46" fmla="*/ 726 w 2364"/>
                <a:gd name="T47" fmla="*/ 1050 h 1626"/>
                <a:gd name="T48" fmla="*/ 633 w 2364"/>
                <a:gd name="T49" fmla="*/ 969 h 1626"/>
                <a:gd name="T50" fmla="*/ 681 w 2364"/>
                <a:gd name="T51" fmla="*/ 879 h 1626"/>
                <a:gd name="T52" fmla="*/ 843 w 2364"/>
                <a:gd name="T53" fmla="*/ 936 h 1626"/>
                <a:gd name="T54" fmla="*/ 813 w 2364"/>
                <a:gd name="T55" fmla="*/ 834 h 1626"/>
                <a:gd name="T56" fmla="*/ 711 w 2364"/>
                <a:gd name="T57" fmla="*/ 690 h 1626"/>
                <a:gd name="T58" fmla="*/ 789 w 2364"/>
                <a:gd name="T59" fmla="*/ 675 h 1626"/>
                <a:gd name="T60" fmla="*/ 894 w 2364"/>
                <a:gd name="T61" fmla="*/ 735 h 1626"/>
                <a:gd name="T62" fmla="*/ 756 w 2364"/>
                <a:gd name="T63" fmla="*/ 627 h 1626"/>
                <a:gd name="T64" fmla="*/ 882 w 2364"/>
                <a:gd name="T65" fmla="*/ 594 h 1626"/>
                <a:gd name="T66" fmla="*/ 1017 w 2364"/>
                <a:gd name="T67" fmla="*/ 672 h 1626"/>
                <a:gd name="T68" fmla="*/ 1083 w 2364"/>
                <a:gd name="T69" fmla="*/ 690 h 1626"/>
                <a:gd name="T70" fmla="*/ 1143 w 2364"/>
                <a:gd name="T71" fmla="*/ 708 h 1626"/>
                <a:gd name="T72" fmla="*/ 1266 w 2364"/>
                <a:gd name="T73" fmla="*/ 714 h 1626"/>
                <a:gd name="T74" fmla="*/ 1350 w 2364"/>
                <a:gd name="T75" fmla="*/ 759 h 1626"/>
                <a:gd name="T76" fmla="*/ 1311 w 2364"/>
                <a:gd name="T77" fmla="*/ 588 h 1626"/>
                <a:gd name="T78" fmla="*/ 1146 w 2364"/>
                <a:gd name="T79" fmla="*/ 615 h 1626"/>
                <a:gd name="T80" fmla="*/ 1047 w 2364"/>
                <a:gd name="T81" fmla="*/ 624 h 1626"/>
                <a:gd name="T82" fmla="*/ 1194 w 2364"/>
                <a:gd name="T83" fmla="*/ 495 h 1626"/>
                <a:gd name="T84" fmla="*/ 1506 w 2364"/>
                <a:gd name="T85" fmla="*/ 558 h 1626"/>
                <a:gd name="T86" fmla="*/ 1641 w 2364"/>
                <a:gd name="T87" fmla="*/ 624 h 1626"/>
                <a:gd name="T88" fmla="*/ 1821 w 2364"/>
                <a:gd name="T89" fmla="*/ 654 h 1626"/>
                <a:gd name="T90" fmla="*/ 1785 w 2364"/>
                <a:gd name="T91" fmla="*/ 546 h 1626"/>
                <a:gd name="T92" fmla="*/ 1617 w 2364"/>
                <a:gd name="T93" fmla="*/ 447 h 1626"/>
                <a:gd name="T94" fmla="*/ 1632 w 2364"/>
                <a:gd name="T95" fmla="*/ 240 h 1626"/>
                <a:gd name="T96" fmla="*/ 2022 w 2364"/>
                <a:gd name="T97" fmla="*/ 174 h 1626"/>
                <a:gd name="T98" fmla="*/ 2238 w 2364"/>
                <a:gd name="T99" fmla="*/ 96 h 1626"/>
                <a:gd name="T100" fmla="*/ 2343 w 2364"/>
                <a:gd name="T101" fmla="*/ 15 h 16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364" h="1626">
                  <a:moveTo>
                    <a:pt x="345" y="1626"/>
                  </a:moveTo>
                  <a:cubicBezTo>
                    <a:pt x="348" y="1614"/>
                    <a:pt x="353" y="1604"/>
                    <a:pt x="357" y="1593"/>
                  </a:cubicBezTo>
                  <a:cubicBezTo>
                    <a:pt x="360" y="1517"/>
                    <a:pt x="356" y="1438"/>
                    <a:pt x="369" y="1362"/>
                  </a:cubicBezTo>
                  <a:cubicBezTo>
                    <a:pt x="366" y="1300"/>
                    <a:pt x="357" y="1225"/>
                    <a:pt x="318" y="1173"/>
                  </a:cubicBezTo>
                  <a:cubicBezTo>
                    <a:pt x="313" y="1159"/>
                    <a:pt x="304" y="1139"/>
                    <a:pt x="291" y="1131"/>
                  </a:cubicBezTo>
                  <a:cubicBezTo>
                    <a:pt x="283" y="1126"/>
                    <a:pt x="267" y="1119"/>
                    <a:pt x="267" y="1119"/>
                  </a:cubicBezTo>
                  <a:cubicBezTo>
                    <a:pt x="258" y="1105"/>
                    <a:pt x="243" y="1100"/>
                    <a:pt x="228" y="1095"/>
                  </a:cubicBezTo>
                  <a:cubicBezTo>
                    <a:pt x="217" y="1087"/>
                    <a:pt x="208" y="1081"/>
                    <a:pt x="195" y="1077"/>
                  </a:cubicBezTo>
                  <a:cubicBezTo>
                    <a:pt x="181" y="1057"/>
                    <a:pt x="153" y="1049"/>
                    <a:pt x="132" y="1038"/>
                  </a:cubicBezTo>
                  <a:cubicBezTo>
                    <a:pt x="108" y="1026"/>
                    <a:pt x="89" y="1011"/>
                    <a:pt x="63" y="1005"/>
                  </a:cubicBezTo>
                  <a:cubicBezTo>
                    <a:pt x="49" y="995"/>
                    <a:pt x="57" y="1000"/>
                    <a:pt x="36" y="993"/>
                  </a:cubicBezTo>
                  <a:cubicBezTo>
                    <a:pt x="29" y="991"/>
                    <a:pt x="18" y="981"/>
                    <a:pt x="18" y="981"/>
                  </a:cubicBezTo>
                  <a:cubicBezTo>
                    <a:pt x="5" y="961"/>
                    <a:pt x="0" y="950"/>
                    <a:pt x="15" y="927"/>
                  </a:cubicBezTo>
                  <a:cubicBezTo>
                    <a:pt x="32" y="928"/>
                    <a:pt x="49" y="928"/>
                    <a:pt x="66" y="930"/>
                  </a:cubicBezTo>
                  <a:cubicBezTo>
                    <a:pt x="70" y="930"/>
                    <a:pt x="76" y="930"/>
                    <a:pt x="78" y="933"/>
                  </a:cubicBezTo>
                  <a:cubicBezTo>
                    <a:pt x="90" y="951"/>
                    <a:pt x="80" y="982"/>
                    <a:pt x="105" y="999"/>
                  </a:cubicBezTo>
                  <a:cubicBezTo>
                    <a:pt x="124" y="1012"/>
                    <a:pt x="147" y="1014"/>
                    <a:pt x="168" y="1020"/>
                  </a:cubicBezTo>
                  <a:cubicBezTo>
                    <a:pt x="184" y="1025"/>
                    <a:pt x="197" y="1036"/>
                    <a:pt x="213" y="1041"/>
                  </a:cubicBezTo>
                  <a:cubicBezTo>
                    <a:pt x="229" y="1065"/>
                    <a:pt x="241" y="1075"/>
                    <a:pt x="270" y="1080"/>
                  </a:cubicBezTo>
                  <a:cubicBezTo>
                    <a:pt x="277" y="1089"/>
                    <a:pt x="278" y="1094"/>
                    <a:pt x="288" y="1098"/>
                  </a:cubicBezTo>
                  <a:cubicBezTo>
                    <a:pt x="294" y="1101"/>
                    <a:pt x="306" y="1104"/>
                    <a:pt x="306" y="1104"/>
                  </a:cubicBezTo>
                  <a:cubicBezTo>
                    <a:pt x="317" y="1115"/>
                    <a:pt x="325" y="1127"/>
                    <a:pt x="333" y="1140"/>
                  </a:cubicBezTo>
                  <a:cubicBezTo>
                    <a:pt x="335" y="1143"/>
                    <a:pt x="334" y="1147"/>
                    <a:pt x="336" y="1149"/>
                  </a:cubicBezTo>
                  <a:cubicBezTo>
                    <a:pt x="342" y="1154"/>
                    <a:pt x="350" y="1153"/>
                    <a:pt x="357" y="1155"/>
                  </a:cubicBezTo>
                  <a:cubicBezTo>
                    <a:pt x="363" y="1161"/>
                    <a:pt x="370" y="1164"/>
                    <a:pt x="375" y="1170"/>
                  </a:cubicBezTo>
                  <a:cubicBezTo>
                    <a:pt x="377" y="1172"/>
                    <a:pt x="376" y="1177"/>
                    <a:pt x="378" y="1179"/>
                  </a:cubicBezTo>
                  <a:cubicBezTo>
                    <a:pt x="383" y="1184"/>
                    <a:pt x="396" y="1191"/>
                    <a:pt x="396" y="1191"/>
                  </a:cubicBezTo>
                  <a:cubicBezTo>
                    <a:pt x="400" y="1197"/>
                    <a:pt x="401" y="1204"/>
                    <a:pt x="405" y="1209"/>
                  </a:cubicBezTo>
                  <a:cubicBezTo>
                    <a:pt x="417" y="1223"/>
                    <a:pt x="420" y="1216"/>
                    <a:pt x="426" y="1230"/>
                  </a:cubicBezTo>
                  <a:cubicBezTo>
                    <a:pt x="442" y="1265"/>
                    <a:pt x="464" y="1301"/>
                    <a:pt x="492" y="1329"/>
                  </a:cubicBezTo>
                  <a:cubicBezTo>
                    <a:pt x="496" y="1342"/>
                    <a:pt x="512" y="1355"/>
                    <a:pt x="522" y="1365"/>
                  </a:cubicBezTo>
                  <a:cubicBezTo>
                    <a:pt x="542" y="1362"/>
                    <a:pt x="545" y="1360"/>
                    <a:pt x="555" y="1344"/>
                  </a:cubicBezTo>
                  <a:cubicBezTo>
                    <a:pt x="563" y="1313"/>
                    <a:pt x="583" y="1274"/>
                    <a:pt x="615" y="1263"/>
                  </a:cubicBezTo>
                  <a:cubicBezTo>
                    <a:pt x="624" y="1264"/>
                    <a:pt x="634" y="1261"/>
                    <a:pt x="642" y="1266"/>
                  </a:cubicBezTo>
                  <a:cubicBezTo>
                    <a:pt x="643" y="1267"/>
                    <a:pt x="654" y="1300"/>
                    <a:pt x="657" y="1305"/>
                  </a:cubicBezTo>
                  <a:cubicBezTo>
                    <a:pt x="659" y="1331"/>
                    <a:pt x="657" y="1350"/>
                    <a:pt x="675" y="1368"/>
                  </a:cubicBezTo>
                  <a:cubicBezTo>
                    <a:pt x="683" y="1392"/>
                    <a:pt x="698" y="1382"/>
                    <a:pt x="723" y="1380"/>
                  </a:cubicBezTo>
                  <a:cubicBezTo>
                    <a:pt x="727" y="1368"/>
                    <a:pt x="735" y="1365"/>
                    <a:pt x="744" y="1356"/>
                  </a:cubicBezTo>
                  <a:cubicBezTo>
                    <a:pt x="750" y="1339"/>
                    <a:pt x="743" y="1323"/>
                    <a:pt x="729" y="1314"/>
                  </a:cubicBezTo>
                  <a:cubicBezTo>
                    <a:pt x="717" y="1296"/>
                    <a:pt x="699" y="1278"/>
                    <a:pt x="681" y="1266"/>
                  </a:cubicBezTo>
                  <a:cubicBezTo>
                    <a:pt x="671" y="1250"/>
                    <a:pt x="645" y="1235"/>
                    <a:pt x="627" y="1227"/>
                  </a:cubicBezTo>
                  <a:cubicBezTo>
                    <a:pt x="617" y="1223"/>
                    <a:pt x="597" y="1218"/>
                    <a:pt x="597" y="1218"/>
                  </a:cubicBezTo>
                  <a:cubicBezTo>
                    <a:pt x="592" y="1204"/>
                    <a:pt x="570" y="1190"/>
                    <a:pt x="555" y="1185"/>
                  </a:cubicBezTo>
                  <a:cubicBezTo>
                    <a:pt x="541" y="1142"/>
                    <a:pt x="520" y="1119"/>
                    <a:pt x="483" y="1095"/>
                  </a:cubicBezTo>
                  <a:cubicBezTo>
                    <a:pt x="458" y="1058"/>
                    <a:pt x="415" y="1070"/>
                    <a:pt x="375" y="1068"/>
                  </a:cubicBezTo>
                  <a:cubicBezTo>
                    <a:pt x="366" y="1065"/>
                    <a:pt x="356" y="1064"/>
                    <a:pt x="348" y="1059"/>
                  </a:cubicBezTo>
                  <a:cubicBezTo>
                    <a:pt x="342" y="1055"/>
                    <a:pt x="330" y="1047"/>
                    <a:pt x="330" y="1047"/>
                  </a:cubicBezTo>
                  <a:cubicBezTo>
                    <a:pt x="328" y="1044"/>
                    <a:pt x="327" y="1040"/>
                    <a:pt x="324" y="1038"/>
                  </a:cubicBezTo>
                  <a:cubicBezTo>
                    <a:pt x="319" y="1035"/>
                    <a:pt x="306" y="1032"/>
                    <a:pt x="306" y="1032"/>
                  </a:cubicBezTo>
                  <a:cubicBezTo>
                    <a:pt x="291" y="988"/>
                    <a:pt x="329" y="982"/>
                    <a:pt x="360" y="972"/>
                  </a:cubicBezTo>
                  <a:cubicBezTo>
                    <a:pt x="392" y="973"/>
                    <a:pt x="424" y="972"/>
                    <a:pt x="456" y="975"/>
                  </a:cubicBezTo>
                  <a:cubicBezTo>
                    <a:pt x="468" y="976"/>
                    <a:pt x="473" y="993"/>
                    <a:pt x="486" y="996"/>
                  </a:cubicBezTo>
                  <a:cubicBezTo>
                    <a:pt x="503" y="1007"/>
                    <a:pt x="514" y="1016"/>
                    <a:pt x="528" y="1032"/>
                  </a:cubicBezTo>
                  <a:cubicBezTo>
                    <a:pt x="534" y="1038"/>
                    <a:pt x="540" y="1044"/>
                    <a:pt x="546" y="1050"/>
                  </a:cubicBezTo>
                  <a:cubicBezTo>
                    <a:pt x="549" y="1053"/>
                    <a:pt x="549" y="1058"/>
                    <a:pt x="552" y="1059"/>
                  </a:cubicBezTo>
                  <a:cubicBezTo>
                    <a:pt x="566" y="1062"/>
                    <a:pt x="580" y="1061"/>
                    <a:pt x="594" y="1062"/>
                  </a:cubicBezTo>
                  <a:cubicBezTo>
                    <a:pt x="612" y="1061"/>
                    <a:pt x="630" y="1059"/>
                    <a:pt x="648" y="1059"/>
                  </a:cubicBezTo>
                  <a:cubicBezTo>
                    <a:pt x="657" y="1059"/>
                    <a:pt x="666" y="1060"/>
                    <a:pt x="675" y="1062"/>
                  </a:cubicBezTo>
                  <a:cubicBezTo>
                    <a:pt x="681" y="1063"/>
                    <a:pt x="693" y="1068"/>
                    <a:pt x="693" y="1068"/>
                  </a:cubicBezTo>
                  <a:cubicBezTo>
                    <a:pt x="699" y="1074"/>
                    <a:pt x="707" y="1076"/>
                    <a:pt x="711" y="1083"/>
                  </a:cubicBezTo>
                  <a:cubicBezTo>
                    <a:pt x="714" y="1088"/>
                    <a:pt x="714" y="1096"/>
                    <a:pt x="717" y="1101"/>
                  </a:cubicBezTo>
                  <a:cubicBezTo>
                    <a:pt x="729" y="1120"/>
                    <a:pt x="740" y="1137"/>
                    <a:pt x="753" y="1155"/>
                  </a:cubicBezTo>
                  <a:cubicBezTo>
                    <a:pt x="757" y="1167"/>
                    <a:pt x="770" y="1181"/>
                    <a:pt x="780" y="1191"/>
                  </a:cubicBezTo>
                  <a:cubicBezTo>
                    <a:pt x="785" y="1206"/>
                    <a:pt x="801" y="1219"/>
                    <a:pt x="816" y="1224"/>
                  </a:cubicBezTo>
                  <a:cubicBezTo>
                    <a:pt x="820" y="1236"/>
                    <a:pt x="825" y="1238"/>
                    <a:pt x="837" y="1242"/>
                  </a:cubicBezTo>
                  <a:cubicBezTo>
                    <a:pt x="848" y="1241"/>
                    <a:pt x="860" y="1244"/>
                    <a:pt x="870" y="1239"/>
                  </a:cubicBezTo>
                  <a:cubicBezTo>
                    <a:pt x="880" y="1234"/>
                    <a:pt x="888" y="1212"/>
                    <a:pt x="888" y="1212"/>
                  </a:cubicBezTo>
                  <a:cubicBezTo>
                    <a:pt x="885" y="1194"/>
                    <a:pt x="887" y="1185"/>
                    <a:pt x="870" y="1179"/>
                  </a:cubicBezTo>
                  <a:cubicBezTo>
                    <a:pt x="864" y="1170"/>
                    <a:pt x="846" y="1158"/>
                    <a:pt x="846" y="1158"/>
                  </a:cubicBezTo>
                  <a:cubicBezTo>
                    <a:pt x="838" y="1146"/>
                    <a:pt x="825" y="1136"/>
                    <a:pt x="813" y="1128"/>
                  </a:cubicBezTo>
                  <a:cubicBezTo>
                    <a:pt x="804" y="1114"/>
                    <a:pt x="788" y="1099"/>
                    <a:pt x="774" y="1089"/>
                  </a:cubicBezTo>
                  <a:cubicBezTo>
                    <a:pt x="763" y="1073"/>
                    <a:pt x="742" y="1061"/>
                    <a:pt x="726" y="1050"/>
                  </a:cubicBezTo>
                  <a:cubicBezTo>
                    <a:pt x="718" y="1038"/>
                    <a:pt x="709" y="1036"/>
                    <a:pt x="699" y="1026"/>
                  </a:cubicBezTo>
                  <a:cubicBezTo>
                    <a:pt x="683" y="1010"/>
                    <a:pt x="667" y="994"/>
                    <a:pt x="651" y="978"/>
                  </a:cubicBezTo>
                  <a:cubicBezTo>
                    <a:pt x="641" y="968"/>
                    <a:pt x="644" y="975"/>
                    <a:pt x="633" y="969"/>
                  </a:cubicBezTo>
                  <a:cubicBezTo>
                    <a:pt x="627" y="965"/>
                    <a:pt x="615" y="957"/>
                    <a:pt x="615" y="957"/>
                  </a:cubicBezTo>
                  <a:cubicBezTo>
                    <a:pt x="598" y="932"/>
                    <a:pt x="616" y="883"/>
                    <a:pt x="645" y="873"/>
                  </a:cubicBezTo>
                  <a:cubicBezTo>
                    <a:pt x="657" y="874"/>
                    <a:pt x="672" y="870"/>
                    <a:pt x="681" y="879"/>
                  </a:cubicBezTo>
                  <a:cubicBezTo>
                    <a:pt x="696" y="894"/>
                    <a:pt x="699" y="905"/>
                    <a:pt x="720" y="912"/>
                  </a:cubicBezTo>
                  <a:cubicBezTo>
                    <a:pt x="735" y="934"/>
                    <a:pt x="778" y="934"/>
                    <a:pt x="801" y="936"/>
                  </a:cubicBezTo>
                  <a:cubicBezTo>
                    <a:pt x="820" y="942"/>
                    <a:pt x="824" y="942"/>
                    <a:pt x="843" y="936"/>
                  </a:cubicBezTo>
                  <a:cubicBezTo>
                    <a:pt x="850" y="925"/>
                    <a:pt x="857" y="912"/>
                    <a:pt x="861" y="900"/>
                  </a:cubicBezTo>
                  <a:cubicBezTo>
                    <a:pt x="850" y="883"/>
                    <a:pt x="837" y="868"/>
                    <a:pt x="825" y="852"/>
                  </a:cubicBezTo>
                  <a:cubicBezTo>
                    <a:pt x="821" y="846"/>
                    <a:pt x="820" y="836"/>
                    <a:pt x="813" y="834"/>
                  </a:cubicBezTo>
                  <a:cubicBezTo>
                    <a:pt x="782" y="824"/>
                    <a:pt x="758" y="803"/>
                    <a:pt x="729" y="789"/>
                  </a:cubicBezTo>
                  <a:cubicBezTo>
                    <a:pt x="721" y="777"/>
                    <a:pt x="719" y="765"/>
                    <a:pt x="711" y="753"/>
                  </a:cubicBezTo>
                  <a:cubicBezTo>
                    <a:pt x="707" y="735"/>
                    <a:pt x="696" y="705"/>
                    <a:pt x="711" y="690"/>
                  </a:cubicBezTo>
                  <a:cubicBezTo>
                    <a:pt x="716" y="685"/>
                    <a:pt x="723" y="682"/>
                    <a:pt x="729" y="678"/>
                  </a:cubicBezTo>
                  <a:cubicBezTo>
                    <a:pt x="734" y="674"/>
                    <a:pt x="747" y="672"/>
                    <a:pt x="747" y="672"/>
                  </a:cubicBezTo>
                  <a:cubicBezTo>
                    <a:pt x="761" y="673"/>
                    <a:pt x="775" y="671"/>
                    <a:pt x="789" y="675"/>
                  </a:cubicBezTo>
                  <a:cubicBezTo>
                    <a:pt x="792" y="676"/>
                    <a:pt x="793" y="718"/>
                    <a:pt x="804" y="735"/>
                  </a:cubicBezTo>
                  <a:cubicBezTo>
                    <a:pt x="808" y="760"/>
                    <a:pt x="810" y="772"/>
                    <a:pt x="831" y="786"/>
                  </a:cubicBezTo>
                  <a:cubicBezTo>
                    <a:pt x="886" y="782"/>
                    <a:pt x="879" y="781"/>
                    <a:pt x="894" y="735"/>
                  </a:cubicBezTo>
                  <a:cubicBezTo>
                    <a:pt x="887" y="715"/>
                    <a:pt x="875" y="696"/>
                    <a:pt x="858" y="684"/>
                  </a:cubicBezTo>
                  <a:cubicBezTo>
                    <a:pt x="838" y="655"/>
                    <a:pt x="818" y="643"/>
                    <a:pt x="783" y="639"/>
                  </a:cubicBezTo>
                  <a:cubicBezTo>
                    <a:pt x="775" y="634"/>
                    <a:pt x="756" y="627"/>
                    <a:pt x="756" y="627"/>
                  </a:cubicBezTo>
                  <a:cubicBezTo>
                    <a:pt x="749" y="617"/>
                    <a:pt x="742" y="614"/>
                    <a:pt x="738" y="603"/>
                  </a:cubicBezTo>
                  <a:cubicBezTo>
                    <a:pt x="740" y="581"/>
                    <a:pt x="737" y="561"/>
                    <a:pt x="756" y="549"/>
                  </a:cubicBezTo>
                  <a:cubicBezTo>
                    <a:pt x="832" y="552"/>
                    <a:pt x="843" y="542"/>
                    <a:pt x="882" y="594"/>
                  </a:cubicBezTo>
                  <a:cubicBezTo>
                    <a:pt x="888" y="612"/>
                    <a:pt x="930" y="625"/>
                    <a:pt x="948" y="633"/>
                  </a:cubicBezTo>
                  <a:cubicBezTo>
                    <a:pt x="958" y="637"/>
                    <a:pt x="978" y="645"/>
                    <a:pt x="978" y="645"/>
                  </a:cubicBezTo>
                  <a:cubicBezTo>
                    <a:pt x="991" y="655"/>
                    <a:pt x="1002" y="665"/>
                    <a:pt x="1017" y="672"/>
                  </a:cubicBezTo>
                  <a:cubicBezTo>
                    <a:pt x="1023" y="675"/>
                    <a:pt x="1035" y="678"/>
                    <a:pt x="1035" y="678"/>
                  </a:cubicBezTo>
                  <a:cubicBezTo>
                    <a:pt x="1043" y="677"/>
                    <a:pt x="1051" y="674"/>
                    <a:pt x="1059" y="675"/>
                  </a:cubicBezTo>
                  <a:cubicBezTo>
                    <a:pt x="1068" y="677"/>
                    <a:pt x="1074" y="686"/>
                    <a:pt x="1083" y="690"/>
                  </a:cubicBezTo>
                  <a:cubicBezTo>
                    <a:pt x="1095" y="695"/>
                    <a:pt x="1107" y="695"/>
                    <a:pt x="1119" y="699"/>
                  </a:cubicBezTo>
                  <a:cubicBezTo>
                    <a:pt x="1123" y="701"/>
                    <a:pt x="1127" y="703"/>
                    <a:pt x="1131" y="705"/>
                  </a:cubicBezTo>
                  <a:cubicBezTo>
                    <a:pt x="1135" y="706"/>
                    <a:pt x="1139" y="707"/>
                    <a:pt x="1143" y="708"/>
                  </a:cubicBezTo>
                  <a:cubicBezTo>
                    <a:pt x="1149" y="710"/>
                    <a:pt x="1161" y="714"/>
                    <a:pt x="1161" y="714"/>
                  </a:cubicBezTo>
                  <a:cubicBezTo>
                    <a:pt x="1186" y="711"/>
                    <a:pt x="1209" y="708"/>
                    <a:pt x="1233" y="702"/>
                  </a:cubicBezTo>
                  <a:cubicBezTo>
                    <a:pt x="1247" y="705"/>
                    <a:pt x="1255" y="706"/>
                    <a:pt x="1266" y="714"/>
                  </a:cubicBezTo>
                  <a:cubicBezTo>
                    <a:pt x="1284" y="708"/>
                    <a:pt x="1289" y="727"/>
                    <a:pt x="1305" y="732"/>
                  </a:cubicBezTo>
                  <a:cubicBezTo>
                    <a:pt x="1316" y="743"/>
                    <a:pt x="1317" y="746"/>
                    <a:pt x="1332" y="753"/>
                  </a:cubicBezTo>
                  <a:cubicBezTo>
                    <a:pt x="1338" y="756"/>
                    <a:pt x="1350" y="759"/>
                    <a:pt x="1350" y="759"/>
                  </a:cubicBezTo>
                  <a:cubicBezTo>
                    <a:pt x="1376" y="752"/>
                    <a:pt x="1372" y="737"/>
                    <a:pt x="1380" y="714"/>
                  </a:cubicBezTo>
                  <a:cubicBezTo>
                    <a:pt x="1375" y="670"/>
                    <a:pt x="1371" y="642"/>
                    <a:pt x="1347" y="606"/>
                  </a:cubicBezTo>
                  <a:cubicBezTo>
                    <a:pt x="1340" y="596"/>
                    <a:pt x="1321" y="591"/>
                    <a:pt x="1311" y="588"/>
                  </a:cubicBezTo>
                  <a:cubicBezTo>
                    <a:pt x="1305" y="586"/>
                    <a:pt x="1293" y="582"/>
                    <a:pt x="1293" y="582"/>
                  </a:cubicBezTo>
                  <a:cubicBezTo>
                    <a:pt x="1256" y="584"/>
                    <a:pt x="1221" y="585"/>
                    <a:pt x="1185" y="594"/>
                  </a:cubicBezTo>
                  <a:cubicBezTo>
                    <a:pt x="1173" y="602"/>
                    <a:pt x="1160" y="612"/>
                    <a:pt x="1146" y="615"/>
                  </a:cubicBezTo>
                  <a:cubicBezTo>
                    <a:pt x="1142" y="627"/>
                    <a:pt x="1138" y="632"/>
                    <a:pt x="1128" y="639"/>
                  </a:cubicBezTo>
                  <a:cubicBezTo>
                    <a:pt x="1110" y="637"/>
                    <a:pt x="1092" y="636"/>
                    <a:pt x="1074" y="633"/>
                  </a:cubicBezTo>
                  <a:cubicBezTo>
                    <a:pt x="1065" y="631"/>
                    <a:pt x="1047" y="624"/>
                    <a:pt x="1047" y="624"/>
                  </a:cubicBezTo>
                  <a:cubicBezTo>
                    <a:pt x="1027" y="593"/>
                    <a:pt x="1050" y="570"/>
                    <a:pt x="1068" y="549"/>
                  </a:cubicBezTo>
                  <a:cubicBezTo>
                    <a:pt x="1075" y="541"/>
                    <a:pt x="1075" y="529"/>
                    <a:pt x="1083" y="522"/>
                  </a:cubicBezTo>
                  <a:cubicBezTo>
                    <a:pt x="1104" y="505"/>
                    <a:pt x="1168" y="499"/>
                    <a:pt x="1194" y="495"/>
                  </a:cubicBezTo>
                  <a:cubicBezTo>
                    <a:pt x="1255" y="496"/>
                    <a:pt x="1316" y="494"/>
                    <a:pt x="1377" y="498"/>
                  </a:cubicBezTo>
                  <a:cubicBezTo>
                    <a:pt x="1391" y="499"/>
                    <a:pt x="1401" y="512"/>
                    <a:pt x="1413" y="519"/>
                  </a:cubicBezTo>
                  <a:cubicBezTo>
                    <a:pt x="1442" y="534"/>
                    <a:pt x="1474" y="550"/>
                    <a:pt x="1506" y="558"/>
                  </a:cubicBezTo>
                  <a:cubicBezTo>
                    <a:pt x="1517" y="566"/>
                    <a:pt x="1522" y="573"/>
                    <a:pt x="1536" y="576"/>
                  </a:cubicBezTo>
                  <a:cubicBezTo>
                    <a:pt x="1556" y="596"/>
                    <a:pt x="1579" y="592"/>
                    <a:pt x="1602" y="603"/>
                  </a:cubicBezTo>
                  <a:cubicBezTo>
                    <a:pt x="1615" y="610"/>
                    <a:pt x="1627" y="619"/>
                    <a:pt x="1641" y="624"/>
                  </a:cubicBezTo>
                  <a:cubicBezTo>
                    <a:pt x="1660" y="638"/>
                    <a:pt x="1681" y="648"/>
                    <a:pt x="1704" y="654"/>
                  </a:cubicBezTo>
                  <a:cubicBezTo>
                    <a:pt x="1725" y="668"/>
                    <a:pt x="1715" y="664"/>
                    <a:pt x="1731" y="669"/>
                  </a:cubicBezTo>
                  <a:cubicBezTo>
                    <a:pt x="1773" y="667"/>
                    <a:pt x="1787" y="665"/>
                    <a:pt x="1821" y="654"/>
                  </a:cubicBezTo>
                  <a:cubicBezTo>
                    <a:pt x="1830" y="645"/>
                    <a:pt x="1838" y="640"/>
                    <a:pt x="1845" y="630"/>
                  </a:cubicBezTo>
                  <a:cubicBezTo>
                    <a:pt x="1844" y="614"/>
                    <a:pt x="1847" y="597"/>
                    <a:pt x="1842" y="582"/>
                  </a:cubicBezTo>
                  <a:cubicBezTo>
                    <a:pt x="1839" y="574"/>
                    <a:pt x="1793" y="549"/>
                    <a:pt x="1785" y="546"/>
                  </a:cubicBezTo>
                  <a:cubicBezTo>
                    <a:pt x="1738" y="525"/>
                    <a:pt x="1693" y="505"/>
                    <a:pt x="1644" y="489"/>
                  </a:cubicBezTo>
                  <a:cubicBezTo>
                    <a:pt x="1639" y="481"/>
                    <a:pt x="1634" y="473"/>
                    <a:pt x="1629" y="465"/>
                  </a:cubicBezTo>
                  <a:cubicBezTo>
                    <a:pt x="1625" y="459"/>
                    <a:pt x="1617" y="447"/>
                    <a:pt x="1617" y="447"/>
                  </a:cubicBezTo>
                  <a:cubicBezTo>
                    <a:pt x="1613" y="431"/>
                    <a:pt x="1605" y="417"/>
                    <a:pt x="1599" y="402"/>
                  </a:cubicBezTo>
                  <a:cubicBezTo>
                    <a:pt x="1590" y="378"/>
                    <a:pt x="1589" y="351"/>
                    <a:pt x="1581" y="327"/>
                  </a:cubicBezTo>
                  <a:cubicBezTo>
                    <a:pt x="1585" y="294"/>
                    <a:pt x="1597" y="252"/>
                    <a:pt x="1632" y="240"/>
                  </a:cubicBezTo>
                  <a:cubicBezTo>
                    <a:pt x="1647" y="225"/>
                    <a:pt x="1672" y="220"/>
                    <a:pt x="1692" y="213"/>
                  </a:cubicBezTo>
                  <a:cubicBezTo>
                    <a:pt x="1775" y="185"/>
                    <a:pt x="1870" y="182"/>
                    <a:pt x="1956" y="180"/>
                  </a:cubicBezTo>
                  <a:cubicBezTo>
                    <a:pt x="1965" y="179"/>
                    <a:pt x="2005" y="179"/>
                    <a:pt x="2022" y="174"/>
                  </a:cubicBezTo>
                  <a:cubicBezTo>
                    <a:pt x="2058" y="164"/>
                    <a:pt x="2094" y="147"/>
                    <a:pt x="2130" y="141"/>
                  </a:cubicBezTo>
                  <a:cubicBezTo>
                    <a:pt x="2148" y="132"/>
                    <a:pt x="2168" y="125"/>
                    <a:pt x="2187" y="120"/>
                  </a:cubicBezTo>
                  <a:cubicBezTo>
                    <a:pt x="2200" y="107"/>
                    <a:pt x="2220" y="101"/>
                    <a:pt x="2238" y="96"/>
                  </a:cubicBezTo>
                  <a:cubicBezTo>
                    <a:pt x="2253" y="81"/>
                    <a:pt x="2277" y="67"/>
                    <a:pt x="2298" y="60"/>
                  </a:cubicBezTo>
                  <a:cubicBezTo>
                    <a:pt x="2305" y="49"/>
                    <a:pt x="2314" y="46"/>
                    <a:pt x="2325" y="39"/>
                  </a:cubicBezTo>
                  <a:cubicBezTo>
                    <a:pt x="2329" y="27"/>
                    <a:pt x="2333" y="22"/>
                    <a:pt x="2343" y="15"/>
                  </a:cubicBezTo>
                  <a:cubicBezTo>
                    <a:pt x="2350" y="10"/>
                    <a:pt x="2364" y="0"/>
                    <a:pt x="2364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64" name="Freeform 8">
              <a:extLst>
                <a:ext uri="{FF2B5EF4-FFF2-40B4-BE49-F238E27FC236}">
                  <a16:creationId xmlns:a16="http://schemas.microsoft.com/office/drawing/2014/main" id="{C4B1968F-CD32-4821-B60A-0F8EAB68A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" y="3627"/>
              <a:ext cx="342" cy="441"/>
            </a:xfrm>
            <a:custGeom>
              <a:avLst/>
              <a:gdLst>
                <a:gd name="T0" fmla="*/ 293 w 399"/>
                <a:gd name="T1" fmla="*/ 0 h 519"/>
                <a:gd name="T2" fmla="*/ 203 w 399"/>
                <a:gd name="T3" fmla="*/ 104 h 519"/>
                <a:gd name="T4" fmla="*/ 101 w 399"/>
                <a:gd name="T5" fmla="*/ 232 h 519"/>
                <a:gd name="T6" fmla="*/ 70 w 399"/>
                <a:gd name="T7" fmla="*/ 286 h 519"/>
                <a:gd name="T8" fmla="*/ 64 w 399"/>
                <a:gd name="T9" fmla="*/ 301 h 519"/>
                <a:gd name="T10" fmla="*/ 35 w 399"/>
                <a:gd name="T11" fmla="*/ 336 h 519"/>
                <a:gd name="T12" fmla="*/ 0 w 399"/>
                <a:gd name="T13" fmla="*/ 375 h 5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9" h="519">
                  <a:moveTo>
                    <a:pt x="399" y="0"/>
                  </a:moveTo>
                  <a:cubicBezTo>
                    <a:pt x="360" y="49"/>
                    <a:pt x="320" y="100"/>
                    <a:pt x="276" y="144"/>
                  </a:cubicBezTo>
                  <a:cubicBezTo>
                    <a:pt x="249" y="212"/>
                    <a:pt x="183" y="265"/>
                    <a:pt x="138" y="321"/>
                  </a:cubicBezTo>
                  <a:cubicBezTo>
                    <a:pt x="128" y="350"/>
                    <a:pt x="113" y="372"/>
                    <a:pt x="96" y="396"/>
                  </a:cubicBezTo>
                  <a:cubicBezTo>
                    <a:pt x="79" y="420"/>
                    <a:pt x="98" y="397"/>
                    <a:pt x="87" y="417"/>
                  </a:cubicBezTo>
                  <a:cubicBezTo>
                    <a:pt x="77" y="435"/>
                    <a:pt x="62" y="451"/>
                    <a:pt x="48" y="465"/>
                  </a:cubicBezTo>
                  <a:cubicBezTo>
                    <a:pt x="42" y="483"/>
                    <a:pt x="15" y="504"/>
                    <a:pt x="0" y="519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462" name="Text Box 9">
            <a:extLst>
              <a:ext uri="{FF2B5EF4-FFF2-40B4-BE49-F238E27FC236}">
                <a16:creationId xmlns:a16="http://schemas.microsoft.com/office/drawing/2014/main" id="{7CEAAB8C-52D6-4F8D-8F78-D1C9F344A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133600"/>
            <a:ext cx="472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…to se nám to krásně povedlo…ale možná to nebude to pravé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train_data">
            <a:extLst>
              <a:ext uri="{FF2B5EF4-FFF2-40B4-BE49-F238E27FC236}">
                <a16:creationId xmlns:a16="http://schemas.microsoft.com/office/drawing/2014/main" id="{56368BA5-AFA9-4273-BA9F-C171AEC0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905000"/>
            <a:ext cx="5969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82132E8C-D862-4E6C-94F7-964A3FEE0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Generalizace</a:t>
            </a:r>
          </a:p>
        </p:txBody>
      </p:sp>
      <p:pic>
        <p:nvPicPr>
          <p:cNvPr id="20484" name="Picture 4" descr="distribution">
            <a:extLst>
              <a:ext uri="{FF2B5EF4-FFF2-40B4-BE49-F238E27FC236}">
                <a16:creationId xmlns:a16="http://schemas.microsoft.com/office/drawing/2014/main" id="{B56431C1-E132-4425-9610-47128C8A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22929" r="18677" b="22929"/>
          <a:stretch>
            <a:fillRect/>
          </a:stretch>
        </p:blipFill>
        <p:spPr bwMode="auto">
          <a:xfrm>
            <a:off x="1981200" y="2362200"/>
            <a:ext cx="571341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5">
            <a:extLst>
              <a:ext uri="{FF2B5EF4-FFF2-40B4-BE49-F238E27FC236}">
                <a16:creationId xmlns:a16="http://schemas.microsoft.com/office/drawing/2014/main" id="{5E938190-2192-47A7-B24C-DCD7AC1AD3C5}"/>
              </a:ext>
            </a:extLst>
          </p:cNvPr>
          <p:cNvGrpSpPr>
            <a:grpSpLocks/>
          </p:cNvGrpSpPr>
          <p:nvPr/>
        </p:nvGrpSpPr>
        <p:grpSpPr bwMode="auto">
          <a:xfrm>
            <a:off x="3876675" y="3181350"/>
            <a:ext cx="3762375" cy="3276600"/>
            <a:chOff x="2442" y="2004"/>
            <a:chExt cx="2370" cy="2064"/>
          </a:xfrm>
        </p:grpSpPr>
        <p:sp>
          <p:nvSpPr>
            <p:cNvPr id="20487" name="Freeform 6">
              <a:extLst>
                <a:ext uri="{FF2B5EF4-FFF2-40B4-BE49-F238E27FC236}">
                  <a16:creationId xmlns:a16="http://schemas.microsoft.com/office/drawing/2014/main" id="{05B5EDF2-F44E-4D78-BFD4-DD8D86044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004"/>
              <a:ext cx="2364" cy="1626"/>
            </a:xfrm>
            <a:custGeom>
              <a:avLst/>
              <a:gdLst>
                <a:gd name="T0" fmla="*/ 369 w 2364"/>
                <a:gd name="T1" fmla="*/ 1362 h 1626"/>
                <a:gd name="T2" fmla="*/ 267 w 2364"/>
                <a:gd name="T3" fmla="*/ 1119 h 1626"/>
                <a:gd name="T4" fmla="*/ 132 w 2364"/>
                <a:gd name="T5" fmla="*/ 1038 h 1626"/>
                <a:gd name="T6" fmla="*/ 18 w 2364"/>
                <a:gd name="T7" fmla="*/ 981 h 1626"/>
                <a:gd name="T8" fmla="*/ 78 w 2364"/>
                <a:gd name="T9" fmla="*/ 933 h 1626"/>
                <a:gd name="T10" fmla="*/ 213 w 2364"/>
                <a:gd name="T11" fmla="*/ 1041 h 1626"/>
                <a:gd name="T12" fmla="*/ 306 w 2364"/>
                <a:gd name="T13" fmla="*/ 1104 h 1626"/>
                <a:gd name="T14" fmla="*/ 357 w 2364"/>
                <a:gd name="T15" fmla="*/ 1155 h 1626"/>
                <a:gd name="T16" fmla="*/ 396 w 2364"/>
                <a:gd name="T17" fmla="*/ 1191 h 1626"/>
                <a:gd name="T18" fmla="*/ 492 w 2364"/>
                <a:gd name="T19" fmla="*/ 1329 h 1626"/>
                <a:gd name="T20" fmla="*/ 615 w 2364"/>
                <a:gd name="T21" fmla="*/ 1263 h 1626"/>
                <a:gd name="T22" fmla="*/ 675 w 2364"/>
                <a:gd name="T23" fmla="*/ 1368 h 1626"/>
                <a:gd name="T24" fmla="*/ 729 w 2364"/>
                <a:gd name="T25" fmla="*/ 1314 h 1626"/>
                <a:gd name="T26" fmla="*/ 597 w 2364"/>
                <a:gd name="T27" fmla="*/ 1218 h 1626"/>
                <a:gd name="T28" fmla="*/ 375 w 2364"/>
                <a:gd name="T29" fmla="*/ 1068 h 1626"/>
                <a:gd name="T30" fmla="*/ 324 w 2364"/>
                <a:gd name="T31" fmla="*/ 1038 h 1626"/>
                <a:gd name="T32" fmla="*/ 456 w 2364"/>
                <a:gd name="T33" fmla="*/ 975 h 1626"/>
                <a:gd name="T34" fmla="*/ 546 w 2364"/>
                <a:gd name="T35" fmla="*/ 1050 h 1626"/>
                <a:gd name="T36" fmla="*/ 648 w 2364"/>
                <a:gd name="T37" fmla="*/ 1059 h 1626"/>
                <a:gd name="T38" fmla="*/ 711 w 2364"/>
                <a:gd name="T39" fmla="*/ 1083 h 1626"/>
                <a:gd name="T40" fmla="*/ 780 w 2364"/>
                <a:gd name="T41" fmla="*/ 1191 h 1626"/>
                <a:gd name="T42" fmla="*/ 870 w 2364"/>
                <a:gd name="T43" fmla="*/ 1239 h 1626"/>
                <a:gd name="T44" fmla="*/ 846 w 2364"/>
                <a:gd name="T45" fmla="*/ 1158 h 1626"/>
                <a:gd name="T46" fmla="*/ 726 w 2364"/>
                <a:gd name="T47" fmla="*/ 1050 h 1626"/>
                <a:gd name="T48" fmla="*/ 633 w 2364"/>
                <a:gd name="T49" fmla="*/ 969 h 1626"/>
                <a:gd name="T50" fmla="*/ 681 w 2364"/>
                <a:gd name="T51" fmla="*/ 879 h 1626"/>
                <a:gd name="T52" fmla="*/ 843 w 2364"/>
                <a:gd name="T53" fmla="*/ 936 h 1626"/>
                <a:gd name="T54" fmla="*/ 813 w 2364"/>
                <a:gd name="T55" fmla="*/ 834 h 1626"/>
                <a:gd name="T56" fmla="*/ 711 w 2364"/>
                <a:gd name="T57" fmla="*/ 690 h 1626"/>
                <a:gd name="T58" fmla="*/ 789 w 2364"/>
                <a:gd name="T59" fmla="*/ 675 h 1626"/>
                <a:gd name="T60" fmla="*/ 894 w 2364"/>
                <a:gd name="T61" fmla="*/ 735 h 1626"/>
                <a:gd name="T62" fmla="*/ 756 w 2364"/>
                <a:gd name="T63" fmla="*/ 627 h 1626"/>
                <a:gd name="T64" fmla="*/ 882 w 2364"/>
                <a:gd name="T65" fmla="*/ 594 h 1626"/>
                <a:gd name="T66" fmla="*/ 1017 w 2364"/>
                <a:gd name="T67" fmla="*/ 672 h 1626"/>
                <a:gd name="T68" fmla="*/ 1083 w 2364"/>
                <a:gd name="T69" fmla="*/ 690 h 1626"/>
                <a:gd name="T70" fmla="*/ 1143 w 2364"/>
                <a:gd name="T71" fmla="*/ 708 h 1626"/>
                <a:gd name="T72" fmla="*/ 1266 w 2364"/>
                <a:gd name="T73" fmla="*/ 714 h 1626"/>
                <a:gd name="T74" fmla="*/ 1350 w 2364"/>
                <a:gd name="T75" fmla="*/ 759 h 1626"/>
                <a:gd name="T76" fmla="*/ 1311 w 2364"/>
                <a:gd name="T77" fmla="*/ 588 h 1626"/>
                <a:gd name="T78" fmla="*/ 1146 w 2364"/>
                <a:gd name="T79" fmla="*/ 615 h 1626"/>
                <a:gd name="T80" fmla="*/ 1047 w 2364"/>
                <a:gd name="T81" fmla="*/ 624 h 1626"/>
                <a:gd name="T82" fmla="*/ 1194 w 2364"/>
                <a:gd name="T83" fmla="*/ 495 h 1626"/>
                <a:gd name="T84" fmla="*/ 1506 w 2364"/>
                <a:gd name="T85" fmla="*/ 558 h 1626"/>
                <a:gd name="T86" fmla="*/ 1641 w 2364"/>
                <a:gd name="T87" fmla="*/ 624 h 1626"/>
                <a:gd name="T88" fmla="*/ 1821 w 2364"/>
                <a:gd name="T89" fmla="*/ 654 h 1626"/>
                <a:gd name="T90" fmla="*/ 1785 w 2364"/>
                <a:gd name="T91" fmla="*/ 546 h 1626"/>
                <a:gd name="T92" fmla="*/ 1617 w 2364"/>
                <a:gd name="T93" fmla="*/ 447 h 1626"/>
                <a:gd name="T94" fmla="*/ 1632 w 2364"/>
                <a:gd name="T95" fmla="*/ 240 h 1626"/>
                <a:gd name="T96" fmla="*/ 2022 w 2364"/>
                <a:gd name="T97" fmla="*/ 174 h 1626"/>
                <a:gd name="T98" fmla="*/ 2238 w 2364"/>
                <a:gd name="T99" fmla="*/ 96 h 1626"/>
                <a:gd name="T100" fmla="*/ 2343 w 2364"/>
                <a:gd name="T101" fmla="*/ 15 h 16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364" h="1626">
                  <a:moveTo>
                    <a:pt x="345" y="1626"/>
                  </a:moveTo>
                  <a:cubicBezTo>
                    <a:pt x="348" y="1614"/>
                    <a:pt x="353" y="1604"/>
                    <a:pt x="357" y="1593"/>
                  </a:cubicBezTo>
                  <a:cubicBezTo>
                    <a:pt x="360" y="1517"/>
                    <a:pt x="356" y="1438"/>
                    <a:pt x="369" y="1362"/>
                  </a:cubicBezTo>
                  <a:cubicBezTo>
                    <a:pt x="366" y="1300"/>
                    <a:pt x="357" y="1225"/>
                    <a:pt x="318" y="1173"/>
                  </a:cubicBezTo>
                  <a:cubicBezTo>
                    <a:pt x="313" y="1159"/>
                    <a:pt x="304" y="1139"/>
                    <a:pt x="291" y="1131"/>
                  </a:cubicBezTo>
                  <a:cubicBezTo>
                    <a:pt x="283" y="1126"/>
                    <a:pt x="267" y="1119"/>
                    <a:pt x="267" y="1119"/>
                  </a:cubicBezTo>
                  <a:cubicBezTo>
                    <a:pt x="258" y="1105"/>
                    <a:pt x="243" y="1100"/>
                    <a:pt x="228" y="1095"/>
                  </a:cubicBezTo>
                  <a:cubicBezTo>
                    <a:pt x="217" y="1087"/>
                    <a:pt x="208" y="1081"/>
                    <a:pt x="195" y="1077"/>
                  </a:cubicBezTo>
                  <a:cubicBezTo>
                    <a:pt x="181" y="1057"/>
                    <a:pt x="153" y="1049"/>
                    <a:pt x="132" y="1038"/>
                  </a:cubicBezTo>
                  <a:cubicBezTo>
                    <a:pt x="108" y="1026"/>
                    <a:pt x="89" y="1011"/>
                    <a:pt x="63" y="1005"/>
                  </a:cubicBezTo>
                  <a:cubicBezTo>
                    <a:pt x="49" y="995"/>
                    <a:pt x="57" y="1000"/>
                    <a:pt x="36" y="993"/>
                  </a:cubicBezTo>
                  <a:cubicBezTo>
                    <a:pt x="29" y="991"/>
                    <a:pt x="18" y="981"/>
                    <a:pt x="18" y="981"/>
                  </a:cubicBezTo>
                  <a:cubicBezTo>
                    <a:pt x="5" y="961"/>
                    <a:pt x="0" y="950"/>
                    <a:pt x="15" y="927"/>
                  </a:cubicBezTo>
                  <a:cubicBezTo>
                    <a:pt x="32" y="928"/>
                    <a:pt x="49" y="928"/>
                    <a:pt x="66" y="930"/>
                  </a:cubicBezTo>
                  <a:cubicBezTo>
                    <a:pt x="70" y="930"/>
                    <a:pt x="76" y="930"/>
                    <a:pt x="78" y="933"/>
                  </a:cubicBezTo>
                  <a:cubicBezTo>
                    <a:pt x="90" y="951"/>
                    <a:pt x="80" y="982"/>
                    <a:pt x="105" y="999"/>
                  </a:cubicBezTo>
                  <a:cubicBezTo>
                    <a:pt x="124" y="1012"/>
                    <a:pt x="147" y="1014"/>
                    <a:pt x="168" y="1020"/>
                  </a:cubicBezTo>
                  <a:cubicBezTo>
                    <a:pt x="184" y="1025"/>
                    <a:pt x="197" y="1036"/>
                    <a:pt x="213" y="1041"/>
                  </a:cubicBezTo>
                  <a:cubicBezTo>
                    <a:pt x="229" y="1065"/>
                    <a:pt x="241" y="1075"/>
                    <a:pt x="270" y="1080"/>
                  </a:cubicBezTo>
                  <a:cubicBezTo>
                    <a:pt x="277" y="1089"/>
                    <a:pt x="278" y="1094"/>
                    <a:pt x="288" y="1098"/>
                  </a:cubicBezTo>
                  <a:cubicBezTo>
                    <a:pt x="294" y="1101"/>
                    <a:pt x="306" y="1104"/>
                    <a:pt x="306" y="1104"/>
                  </a:cubicBezTo>
                  <a:cubicBezTo>
                    <a:pt x="317" y="1115"/>
                    <a:pt x="325" y="1127"/>
                    <a:pt x="333" y="1140"/>
                  </a:cubicBezTo>
                  <a:cubicBezTo>
                    <a:pt x="335" y="1143"/>
                    <a:pt x="334" y="1147"/>
                    <a:pt x="336" y="1149"/>
                  </a:cubicBezTo>
                  <a:cubicBezTo>
                    <a:pt x="342" y="1154"/>
                    <a:pt x="350" y="1153"/>
                    <a:pt x="357" y="1155"/>
                  </a:cubicBezTo>
                  <a:cubicBezTo>
                    <a:pt x="363" y="1161"/>
                    <a:pt x="370" y="1164"/>
                    <a:pt x="375" y="1170"/>
                  </a:cubicBezTo>
                  <a:cubicBezTo>
                    <a:pt x="377" y="1172"/>
                    <a:pt x="376" y="1177"/>
                    <a:pt x="378" y="1179"/>
                  </a:cubicBezTo>
                  <a:cubicBezTo>
                    <a:pt x="383" y="1184"/>
                    <a:pt x="396" y="1191"/>
                    <a:pt x="396" y="1191"/>
                  </a:cubicBezTo>
                  <a:cubicBezTo>
                    <a:pt x="400" y="1197"/>
                    <a:pt x="401" y="1204"/>
                    <a:pt x="405" y="1209"/>
                  </a:cubicBezTo>
                  <a:cubicBezTo>
                    <a:pt x="417" y="1223"/>
                    <a:pt x="420" y="1216"/>
                    <a:pt x="426" y="1230"/>
                  </a:cubicBezTo>
                  <a:cubicBezTo>
                    <a:pt x="442" y="1265"/>
                    <a:pt x="464" y="1301"/>
                    <a:pt x="492" y="1329"/>
                  </a:cubicBezTo>
                  <a:cubicBezTo>
                    <a:pt x="496" y="1342"/>
                    <a:pt x="512" y="1355"/>
                    <a:pt x="522" y="1365"/>
                  </a:cubicBezTo>
                  <a:cubicBezTo>
                    <a:pt x="542" y="1362"/>
                    <a:pt x="545" y="1360"/>
                    <a:pt x="555" y="1344"/>
                  </a:cubicBezTo>
                  <a:cubicBezTo>
                    <a:pt x="563" y="1313"/>
                    <a:pt x="583" y="1274"/>
                    <a:pt x="615" y="1263"/>
                  </a:cubicBezTo>
                  <a:cubicBezTo>
                    <a:pt x="624" y="1264"/>
                    <a:pt x="634" y="1261"/>
                    <a:pt x="642" y="1266"/>
                  </a:cubicBezTo>
                  <a:cubicBezTo>
                    <a:pt x="643" y="1267"/>
                    <a:pt x="654" y="1300"/>
                    <a:pt x="657" y="1305"/>
                  </a:cubicBezTo>
                  <a:cubicBezTo>
                    <a:pt x="659" y="1331"/>
                    <a:pt x="657" y="1350"/>
                    <a:pt x="675" y="1368"/>
                  </a:cubicBezTo>
                  <a:cubicBezTo>
                    <a:pt x="683" y="1392"/>
                    <a:pt x="698" y="1382"/>
                    <a:pt x="723" y="1380"/>
                  </a:cubicBezTo>
                  <a:cubicBezTo>
                    <a:pt x="727" y="1368"/>
                    <a:pt x="735" y="1365"/>
                    <a:pt x="744" y="1356"/>
                  </a:cubicBezTo>
                  <a:cubicBezTo>
                    <a:pt x="750" y="1339"/>
                    <a:pt x="743" y="1323"/>
                    <a:pt x="729" y="1314"/>
                  </a:cubicBezTo>
                  <a:cubicBezTo>
                    <a:pt x="717" y="1296"/>
                    <a:pt x="699" y="1278"/>
                    <a:pt x="681" y="1266"/>
                  </a:cubicBezTo>
                  <a:cubicBezTo>
                    <a:pt x="671" y="1250"/>
                    <a:pt x="645" y="1235"/>
                    <a:pt x="627" y="1227"/>
                  </a:cubicBezTo>
                  <a:cubicBezTo>
                    <a:pt x="617" y="1223"/>
                    <a:pt x="597" y="1218"/>
                    <a:pt x="597" y="1218"/>
                  </a:cubicBezTo>
                  <a:cubicBezTo>
                    <a:pt x="592" y="1204"/>
                    <a:pt x="570" y="1190"/>
                    <a:pt x="555" y="1185"/>
                  </a:cubicBezTo>
                  <a:cubicBezTo>
                    <a:pt x="541" y="1142"/>
                    <a:pt x="520" y="1119"/>
                    <a:pt x="483" y="1095"/>
                  </a:cubicBezTo>
                  <a:cubicBezTo>
                    <a:pt x="458" y="1058"/>
                    <a:pt x="415" y="1070"/>
                    <a:pt x="375" y="1068"/>
                  </a:cubicBezTo>
                  <a:cubicBezTo>
                    <a:pt x="366" y="1065"/>
                    <a:pt x="356" y="1064"/>
                    <a:pt x="348" y="1059"/>
                  </a:cubicBezTo>
                  <a:cubicBezTo>
                    <a:pt x="342" y="1055"/>
                    <a:pt x="330" y="1047"/>
                    <a:pt x="330" y="1047"/>
                  </a:cubicBezTo>
                  <a:cubicBezTo>
                    <a:pt x="328" y="1044"/>
                    <a:pt x="327" y="1040"/>
                    <a:pt x="324" y="1038"/>
                  </a:cubicBezTo>
                  <a:cubicBezTo>
                    <a:pt x="319" y="1035"/>
                    <a:pt x="306" y="1032"/>
                    <a:pt x="306" y="1032"/>
                  </a:cubicBezTo>
                  <a:cubicBezTo>
                    <a:pt x="291" y="988"/>
                    <a:pt x="329" y="982"/>
                    <a:pt x="360" y="972"/>
                  </a:cubicBezTo>
                  <a:cubicBezTo>
                    <a:pt x="392" y="973"/>
                    <a:pt x="424" y="972"/>
                    <a:pt x="456" y="975"/>
                  </a:cubicBezTo>
                  <a:cubicBezTo>
                    <a:pt x="468" y="976"/>
                    <a:pt x="473" y="993"/>
                    <a:pt x="486" y="996"/>
                  </a:cubicBezTo>
                  <a:cubicBezTo>
                    <a:pt x="503" y="1007"/>
                    <a:pt x="514" y="1016"/>
                    <a:pt x="528" y="1032"/>
                  </a:cubicBezTo>
                  <a:cubicBezTo>
                    <a:pt x="534" y="1038"/>
                    <a:pt x="540" y="1044"/>
                    <a:pt x="546" y="1050"/>
                  </a:cubicBezTo>
                  <a:cubicBezTo>
                    <a:pt x="549" y="1053"/>
                    <a:pt x="549" y="1058"/>
                    <a:pt x="552" y="1059"/>
                  </a:cubicBezTo>
                  <a:cubicBezTo>
                    <a:pt x="566" y="1062"/>
                    <a:pt x="580" y="1061"/>
                    <a:pt x="594" y="1062"/>
                  </a:cubicBezTo>
                  <a:cubicBezTo>
                    <a:pt x="612" y="1061"/>
                    <a:pt x="630" y="1059"/>
                    <a:pt x="648" y="1059"/>
                  </a:cubicBezTo>
                  <a:cubicBezTo>
                    <a:pt x="657" y="1059"/>
                    <a:pt x="666" y="1060"/>
                    <a:pt x="675" y="1062"/>
                  </a:cubicBezTo>
                  <a:cubicBezTo>
                    <a:pt x="681" y="1063"/>
                    <a:pt x="693" y="1068"/>
                    <a:pt x="693" y="1068"/>
                  </a:cubicBezTo>
                  <a:cubicBezTo>
                    <a:pt x="699" y="1074"/>
                    <a:pt x="707" y="1076"/>
                    <a:pt x="711" y="1083"/>
                  </a:cubicBezTo>
                  <a:cubicBezTo>
                    <a:pt x="714" y="1088"/>
                    <a:pt x="714" y="1096"/>
                    <a:pt x="717" y="1101"/>
                  </a:cubicBezTo>
                  <a:cubicBezTo>
                    <a:pt x="729" y="1120"/>
                    <a:pt x="740" y="1137"/>
                    <a:pt x="753" y="1155"/>
                  </a:cubicBezTo>
                  <a:cubicBezTo>
                    <a:pt x="757" y="1167"/>
                    <a:pt x="770" y="1181"/>
                    <a:pt x="780" y="1191"/>
                  </a:cubicBezTo>
                  <a:cubicBezTo>
                    <a:pt x="785" y="1206"/>
                    <a:pt x="801" y="1219"/>
                    <a:pt x="816" y="1224"/>
                  </a:cubicBezTo>
                  <a:cubicBezTo>
                    <a:pt x="820" y="1236"/>
                    <a:pt x="825" y="1238"/>
                    <a:pt x="837" y="1242"/>
                  </a:cubicBezTo>
                  <a:cubicBezTo>
                    <a:pt x="848" y="1241"/>
                    <a:pt x="860" y="1244"/>
                    <a:pt x="870" y="1239"/>
                  </a:cubicBezTo>
                  <a:cubicBezTo>
                    <a:pt x="880" y="1234"/>
                    <a:pt x="888" y="1212"/>
                    <a:pt x="888" y="1212"/>
                  </a:cubicBezTo>
                  <a:cubicBezTo>
                    <a:pt x="885" y="1194"/>
                    <a:pt x="887" y="1185"/>
                    <a:pt x="870" y="1179"/>
                  </a:cubicBezTo>
                  <a:cubicBezTo>
                    <a:pt x="864" y="1170"/>
                    <a:pt x="846" y="1158"/>
                    <a:pt x="846" y="1158"/>
                  </a:cubicBezTo>
                  <a:cubicBezTo>
                    <a:pt x="838" y="1146"/>
                    <a:pt x="825" y="1136"/>
                    <a:pt x="813" y="1128"/>
                  </a:cubicBezTo>
                  <a:cubicBezTo>
                    <a:pt x="804" y="1114"/>
                    <a:pt x="788" y="1099"/>
                    <a:pt x="774" y="1089"/>
                  </a:cubicBezTo>
                  <a:cubicBezTo>
                    <a:pt x="763" y="1073"/>
                    <a:pt x="742" y="1061"/>
                    <a:pt x="726" y="1050"/>
                  </a:cubicBezTo>
                  <a:cubicBezTo>
                    <a:pt x="718" y="1038"/>
                    <a:pt x="709" y="1036"/>
                    <a:pt x="699" y="1026"/>
                  </a:cubicBezTo>
                  <a:cubicBezTo>
                    <a:pt x="683" y="1010"/>
                    <a:pt x="667" y="994"/>
                    <a:pt x="651" y="978"/>
                  </a:cubicBezTo>
                  <a:cubicBezTo>
                    <a:pt x="641" y="968"/>
                    <a:pt x="644" y="975"/>
                    <a:pt x="633" y="969"/>
                  </a:cubicBezTo>
                  <a:cubicBezTo>
                    <a:pt x="627" y="965"/>
                    <a:pt x="615" y="957"/>
                    <a:pt x="615" y="957"/>
                  </a:cubicBezTo>
                  <a:cubicBezTo>
                    <a:pt x="598" y="932"/>
                    <a:pt x="616" y="883"/>
                    <a:pt x="645" y="873"/>
                  </a:cubicBezTo>
                  <a:cubicBezTo>
                    <a:pt x="657" y="874"/>
                    <a:pt x="672" y="870"/>
                    <a:pt x="681" y="879"/>
                  </a:cubicBezTo>
                  <a:cubicBezTo>
                    <a:pt x="696" y="894"/>
                    <a:pt x="699" y="905"/>
                    <a:pt x="720" y="912"/>
                  </a:cubicBezTo>
                  <a:cubicBezTo>
                    <a:pt x="735" y="934"/>
                    <a:pt x="778" y="934"/>
                    <a:pt x="801" y="936"/>
                  </a:cubicBezTo>
                  <a:cubicBezTo>
                    <a:pt x="820" y="942"/>
                    <a:pt x="824" y="942"/>
                    <a:pt x="843" y="936"/>
                  </a:cubicBezTo>
                  <a:cubicBezTo>
                    <a:pt x="850" y="925"/>
                    <a:pt x="857" y="912"/>
                    <a:pt x="861" y="900"/>
                  </a:cubicBezTo>
                  <a:cubicBezTo>
                    <a:pt x="850" y="883"/>
                    <a:pt x="837" y="868"/>
                    <a:pt x="825" y="852"/>
                  </a:cubicBezTo>
                  <a:cubicBezTo>
                    <a:pt x="821" y="846"/>
                    <a:pt x="820" y="836"/>
                    <a:pt x="813" y="834"/>
                  </a:cubicBezTo>
                  <a:cubicBezTo>
                    <a:pt x="782" y="824"/>
                    <a:pt x="758" y="803"/>
                    <a:pt x="729" y="789"/>
                  </a:cubicBezTo>
                  <a:cubicBezTo>
                    <a:pt x="721" y="777"/>
                    <a:pt x="719" y="765"/>
                    <a:pt x="711" y="753"/>
                  </a:cubicBezTo>
                  <a:cubicBezTo>
                    <a:pt x="707" y="735"/>
                    <a:pt x="696" y="705"/>
                    <a:pt x="711" y="690"/>
                  </a:cubicBezTo>
                  <a:cubicBezTo>
                    <a:pt x="716" y="685"/>
                    <a:pt x="723" y="682"/>
                    <a:pt x="729" y="678"/>
                  </a:cubicBezTo>
                  <a:cubicBezTo>
                    <a:pt x="734" y="674"/>
                    <a:pt x="747" y="672"/>
                    <a:pt x="747" y="672"/>
                  </a:cubicBezTo>
                  <a:cubicBezTo>
                    <a:pt x="761" y="673"/>
                    <a:pt x="775" y="671"/>
                    <a:pt x="789" y="675"/>
                  </a:cubicBezTo>
                  <a:cubicBezTo>
                    <a:pt x="792" y="676"/>
                    <a:pt x="793" y="718"/>
                    <a:pt x="804" y="735"/>
                  </a:cubicBezTo>
                  <a:cubicBezTo>
                    <a:pt x="808" y="760"/>
                    <a:pt x="810" y="772"/>
                    <a:pt x="831" y="786"/>
                  </a:cubicBezTo>
                  <a:cubicBezTo>
                    <a:pt x="886" y="782"/>
                    <a:pt x="879" y="781"/>
                    <a:pt x="894" y="735"/>
                  </a:cubicBezTo>
                  <a:cubicBezTo>
                    <a:pt x="887" y="715"/>
                    <a:pt x="875" y="696"/>
                    <a:pt x="858" y="684"/>
                  </a:cubicBezTo>
                  <a:cubicBezTo>
                    <a:pt x="838" y="655"/>
                    <a:pt x="818" y="643"/>
                    <a:pt x="783" y="639"/>
                  </a:cubicBezTo>
                  <a:cubicBezTo>
                    <a:pt x="775" y="634"/>
                    <a:pt x="756" y="627"/>
                    <a:pt x="756" y="627"/>
                  </a:cubicBezTo>
                  <a:cubicBezTo>
                    <a:pt x="749" y="617"/>
                    <a:pt x="742" y="614"/>
                    <a:pt x="738" y="603"/>
                  </a:cubicBezTo>
                  <a:cubicBezTo>
                    <a:pt x="740" y="581"/>
                    <a:pt x="737" y="561"/>
                    <a:pt x="756" y="549"/>
                  </a:cubicBezTo>
                  <a:cubicBezTo>
                    <a:pt x="832" y="552"/>
                    <a:pt x="843" y="542"/>
                    <a:pt x="882" y="594"/>
                  </a:cubicBezTo>
                  <a:cubicBezTo>
                    <a:pt x="888" y="612"/>
                    <a:pt x="930" y="625"/>
                    <a:pt x="948" y="633"/>
                  </a:cubicBezTo>
                  <a:cubicBezTo>
                    <a:pt x="958" y="637"/>
                    <a:pt x="978" y="645"/>
                    <a:pt x="978" y="645"/>
                  </a:cubicBezTo>
                  <a:cubicBezTo>
                    <a:pt x="991" y="655"/>
                    <a:pt x="1002" y="665"/>
                    <a:pt x="1017" y="672"/>
                  </a:cubicBezTo>
                  <a:cubicBezTo>
                    <a:pt x="1023" y="675"/>
                    <a:pt x="1035" y="678"/>
                    <a:pt x="1035" y="678"/>
                  </a:cubicBezTo>
                  <a:cubicBezTo>
                    <a:pt x="1043" y="677"/>
                    <a:pt x="1051" y="674"/>
                    <a:pt x="1059" y="675"/>
                  </a:cubicBezTo>
                  <a:cubicBezTo>
                    <a:pt x="1068" y="677"/>
                    <a:pt x="1074" y="686"/>
                    <a:pt x="1083" y="690"/>
                  </a:cubicBezTo>
                  <a:cubicBezTo>
                    <a:pt x="1095" y="695"/>
                    <a:pt x="1107" y="695"/>
                    <a:pt x="1119" y="699"/>
                  </a:cubicBezTo>
                  <a:cubicBezTo>
                    <a:pt x="1123" y="701"/>
                    <a:pt x="1127" y="703"/>
                    <a:pt x="1131" y="705"/>
                  </a:cubicBezTo>
                  <a:cubicBezTo>
                    <a:pt x="1135" y="706"/>
                    <a:pt x="1139" y="707"/>
                    <a:pt x="1143" y="708"/>
                  </a:cubicBezTo>
                  <a:cubicBezTo>
                    <a:pt x="1149" y="710"/>
                    <a:pt x="1161" y="714"/>
                    <a:pt x="1161" y="714"/>
                  </a:cubicBezTo>
                  <a:cubicBezTo>
                    <a:pt x="1186" y="711"/>
                    <a:pt x="1209" y="708"/>
                    <a:pt x="1233" y="702"/>
                  </a:cubicBezTo>
                  <a:cubicBezTo>
                    <a:pt x="1247" y="705"/>
                    <a:pt x="1255" y="706"/>
                    <a:pt x="1266" y="714"/>
                  </a:cubicBezTo>
                  <a:cubicBezTo>
                    <a:pt x="1284" y="708"/>
                    <a:pt x="1289" y="727"/>
                    <a:pt x="1305" y="732"/>
                  </a:cubicBezTo>
                  <a:cubicBezTo>
                    <a:pt x="1316" y="743"/>
                    <a:pt x="1317" y="746"/>
                    <a:pt x="1332" y="753"/>
                  </a:cubicBezTo>
                  <a:cubicBezTo>
                    <a:pt x="1338" y="756"/>
                    <a:pt x="1350" y="759"/>
                    <a:pt x="1350" y="759"/>
                  </a:cubicBezTo>
                  <a:cubicBezTo>
                    <a:pt x="1376" y="752"/>
                    <a:pt x="1372" y="737"/>
                    <a:pt x="1380" y="714"/>
                  </a:cubicBezTo>
                  <a:cubicBezTo>
                    <a:pt x="1375" y="670"/>
                    <a:pt x="1371" y="642"/>
                    <a:pt x="1347" y="606"/>
                  </a:cubicBezTo>
                  <a:cubicBezTo>
                    <a:pt x="1340" y="596"/>
                    <a:pt x="1321" y="591"/>
                    <a:pt x="1311" y="588"/>
                  </a:cubicBezTo>
                  <a:cubicBezTo>
                    <a:pt x="1305" y="586"/>
                    <a:pt x="1293" y="582"/>
                    <a:pt x="1293" y="582"/>
                  </a:cubicBezTo>
                  <a:cubicBezTo>
                    <a:pt x="1256" y="584"/>
                    <a:pt x="1221" y="585"/>
                    <a:pt x="1185" y="594"/>
                  </a:cubicBezTo>
                  <a:cubicBezTo>
                    <a:pt x="1173" y="602"/>
                    <a:pt x="1160" y="612"/>
                    <a:pt x="1146" y="615"/>
                  </a:cubicBezTo>
                  <a:cubicBezTo>
                    <a:pt x="1142" y="627"/>
                    <a:pt x="1138" y="632"/>
                    <a:pt x="1128" y="639"/>
                  </a:cubicBezTo>
                  <a:cubicBezTo>
                    <a:pt x="1110" y="637"/>
                    <a:pt x="1092" y="636"/>
                    <a:pt x="1074" y="633"/>
                  </a:cubicBezTo>
                  <a:cubicBezTo>
                    <a:pt x="1065" y="631"/>
                    <a:pt x="1047" y="624"/>
                    <a:pt x="1047" y="624"/>
                  </a:cubicBezTo>
                  <a:cubicBezTo>
                    <a:pt x="1027" y="593"/>
                    <a:pt x="1050" y="570"/>
                    <a:pt x="1068" y="549"/>
                  </a:cubicBezTo>
                  <a:cubicBezTo>
                    <a:pt x="1075" y="541"/>
                    <a:pt x="1075" y="529"/>
                    <a:pt x="1083" y="522"/>
                  </a:cubicBezTo>
                  <a:cubicBezTo>
                    <a:pt x="1104" y="505"/>
                    <a:pt x="1168" y="499"/>
                    <a:pt x="1194" y="495"/>
                  </a:cubicBezTo>
                  <a:cubicBezTo>
                    <a:pt x="1255" y="496"/>
                    <a:pt x="1316" y="494"/>
                    <a:pt x="1377" y="498"/>
                  </a:cubicBezTo>
                  <a:cubicBezTo>
                    <a:pt x="1391" y="499"/>
                    <a:pt x="1401" y="512"/>
                    <a:pt x="1413" y="519"/>
                  </a:cubicBezTo>
                  <a:cubicBezTo>
                    <a:pt x="1442" y="534"/>
                    <a:pt x="1474" y="550"/>
                    <a:pt x="1506" y="558"/>
                  </a:cubicBezTo>
                  <a:cubicBezTo>
                    <a:pt x="1517" y="566"/>
                    <a:pt x="1522" y="573"/>
                    <a:pt x="1536" y="576"/>
                  </a:cubicBezTo>
                  <a:cubicBezTo>
                    <a:pt x="1556" y="596"/>
                    <a:pt x="1579" y="592"/>
                    <a:pt x="1602" y="603"/>
                  </a:cubicBezTo>
                  <a:cubicBezTo>
                    <a:pt x="1615" y="610"/>
                    <a:pt x="1627" y="619"/>
                    <a:pt x="1641" y="624"/>
                  </a:cubicBezTo>
                  <a:cubicBezTo>
                    <a:pt x="1660" y="638"/>
                    <a:pt x="1681" y="648"/>
                    <a:pt x="1704" y="654"/>
                  </a:cubicBezTo>
                  <a:cubicBezTo>
                    <a:pt x="1725" y="668"/>
                    <a:pt x="1715" y="664"/>
                    <a:pt x="1731" y="669"/>
                  </a:cubicBezTo>
                  <a:cubicBezTo>
                    <a:pt x="1773" y="667"/>
                    <a:pt x="1787" y="665"/>
                    <a:pt x="1821" y="654"/>
                  </a:cubicBezTo>
                  <a:cubicBezTo>
                    <a:pt x="1830" y="645"/>
                    <a:pt x="1838" y="640"/>
                    <a:pt x="1845" y="630"/>
                  </a:cubicBezTo>
                  <a:cubicBezTo>
                    <a:pt x="1844" y="614"/>
                    <a:pt x="1847" y="597"/>
                    <a:pt x="1842" y="582"/>
                  </a:cubicBezTo>
                  <a:cubicBezTo>
                    <a:pt x="1839" y="574"/>
                    <a:pt x="1793" y="549"/>
                    <a:pt x="1785" y="546"/>
                  </a:cubicBezTo>
                  <a:cubicBezTo>
                    <a:pt x="1738" y="525"/>
                    <a:pt x="1693" y="505"/>
                    <a:pt x="1644" y="489"/>
                  </a:cubicBezTo>
                  <a:cubicBezTo>
                    <a:pt x="1639" y="481"/>
                    <a:pt x="1634" y="473"/>
                    <a:pt x="1629" y="465"/>
                  </a:cubicBezTo>
                  <a:cubicBezTo>
                    <a:pt x="1625" y="459"/>
                    <a:pt x="1617" y="447"/>
                    <a:pt x="1617" y="447"/>
                  </a:cubicBezTo>
                  <a:cubicBezTo>
                    <a:pt x="1613" y="431"/>
                    <a:pt x="1605" y="417"/>
                    <a:pt x="1599" y="402"/>
                  </a:cubicBezTo>
                  <a:cubicBezTo>
                    <a:pt x="1590" y="378"/>
                    <a:pt x="1589" y="351"/>
                    <a:pt x="1581" y="327"/>
                  </a:cubicBezTo>
                  <a:cubicBezTo>
                    <a:pt x="1585" y="294"/>
                    <a:pt x="1597" y="252"/>
                    <a:pt x="1632" y="240"/>
                  </a:cubicBezTo>
                  <a:cubicBezTo>
                    <a:pt x="1647" y="225"/>
                    <a:pt x="1672" y="220"/>
                    <a:pt x="1692" y="213"/>
                  </a:cubicBezTo>
                  <a:cubicBezTo>
                    <a:pt x="1775" y="185"/>
                    <a:pt x="1870" y="182"/>
                    <a:pt x="1956" y="180"/>
                  </a:cubicBezTo>
                  <a:cubicBezTo>
                    <a:pt x="1965" y="179"/>
                    <a:pt x="2005" y="179"/>
                    <a:pt x="2022" y="174"/>
                  </a:cubicBezTo>
                  <a:cubicBezTo>
                    <a:pt x="2058" y="164"/>
                    <a:pt x="2094" y="147"/>
                    <a:pt x="2130" y="141"/>
                  </a:cubicBezTo>
                  <a:cubicBezTo>
                    <a:pt x="2148" y="132"/>
                    <a:pt x="2168" y="125"/>
                    <a:pt x="2187" y="120"/>
                  </a:cubicBezTo>
                  <a:cubicBezTo>
                    <a:pt x="2200" y="107"/>
                    <a:pt x="2220" y="101"/>
                    <a:pt x="2238" y="96"/>
                  </a:cubicBezTo>
                  <a:cubicBezTo>
                    <a:pt x="2253" y="81"/>
                    <a:pt x="2277" y="67"/>
                    <a:pt x="2298" y="60"/>
                  </a:cubicBezTo>
                  <a:cubicBezTo>
                    <a:pt x="2305" y="49"/>
                    <a:pt x="2314" y="46"/>
                    <a:pt x="2325" y="39"/>
                  </a:cubicBezTo>
                  <a:cubicBezTo>
                    <a:pt x="2329" y="27"/>
                    <a:pt x="2333" y="22"/>
                    <a:pt x="2343" y="15"/>
                  </a:cubicBezTo>
                  <a:cubicBezTo>
                    <a:pt x="2350" y="10"/>
                    <a:pt x="2364" y="0"/>
                    <a:pt x="2364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488" name="Freeform 7">
              <a:extLst>
                <a:ext uri="{FF2B5EF4-FFF2-40B4-BE49-F238E27FC236}">
                  <a16:creationId xmlns:a16="http://schemas.microsoft.com/office/drawing/2014/main" id="{FCEA8BC0-E89E-431B-B853-3B2EA965D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" y="3627"/>
              <a:ext cx="342" cy="441"/>
            </a:xfrm>
            <a:custGeom>
              <a:avLst/>
              <a:gdLst>
                <a:gd name="T0" fmla="*/ 293 w 399"/>
                <a:gd name="T1" fmla="*/ 0 h 519"/>
                <a:gd name="T2" fmla="*/ 203 w 399"/>
                <a:gd name="T3" fmla="*/ 104 h 519"/>
                <a:gd name="T4" fmla="*/ 101 w 399"/>
                <a:gd name="T5" fmla="*/ 232 h 519"/>
                <a:gd name="T6" fmla="*/ 70 w 399"/>
                <a:gd name="T7" fmla="*/ 286 h 519"/>
                <a:gd name="T8" fmla="*/ 64 w 399"/>
                <a:gd name="T9" fmla="*/ 301 h 519"/>
                <a:gd name="T10" fmla="*/ 35 w 399"/>
                <a:gd name="T11" fmla="*/ 336 h 519"/>
                <a:gd name="T12" fmla="*/ 0 w 399"/>
                <a:gd name="T13" fmla="*/ 375 h 5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9" h="519">
                  <a:moveTo>
                    <a:pt x="399" y="0"/>
                  </a:moveTo>
                  <a:cubicBezTo>
                    <a:pt x="360" y="49"/>
                    <a:pt x="320" y="100"/>
                    <a:pt x="276" y="144"/>
                  </a:cubicBezTo>
                  <a:cubicBezTo>
                    <a:pt x="249" y="212"/>
                    <a:pt x="183" y="265"/>
                    <a:pt x="138" y="321"/>
                  </a:cubicBezTo>
                  <a:cubicBezTo>
                    <a:pt x="128" y="350"/>
                    <a:pt x="113" y="372"/>
                    <a:pt x="96" y="396"/>
                  </a:cubicBezTo>
                  <a:cubicBezTo>
                    <a:pt x="79" y="420"/>
                    <a:pt x="98" y="397"/>
                    <a:pt x="87" y="417"/>
                  </a:cubicBezTo>
                  <a:cubicBezTo>
                    <a:pt x="77" y="435"/>
                    <a:pt x="62" y="451"/>
                    <a:pt x="48" y="465"/>
                  </a:cubicBezTo>
                  <a:cubicBezTo>
                    <a:pt x="42" y="483"/>
                    <a:pt x="15" y="504"/>
                    <a:pt x="0" y="519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486" name="Text Box 8">
            <a:extLst>
              <a:ext uri="{FF2B5EF4-FFF2-40B4-BE49-F238E27FC236}">
                <a16:creationId xmlns:a16="http://schemas.microsoft.com/office/drawing/2014/main" id="{8E91F394-62D1-4D71-9DDD-C9828656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00200"/>
            <a:ext cx="5715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V našem přikladu byly data náhodně vygenerovány z gaussovského rozložení. Pokud si takových dat „nasbíráme“ víc, už s našim výsledkem nebudeme tak spokojeni. Systém negeneralizuje na nová data.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rain_data">
            <a:extLst>
              <a:ext uri="{FF2B5EF4-FFF2-40B4-BE49-F238E27FC236}">
                <a16:creationId xmlns:a16="http://schemas.microsoft.com/office/drawing/2014/main" id="{DEC39E80-AAE9-43D4-9DCE-D1BBBDC2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905000"/>
            <a:ext cx="5969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F69D9EBD-2BC4-4B5F-8E0D-EC7CD29CA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 dirty="0"/>
              <a:t>Lineární klasifikátor</a:t>
            </a:r>
          </a:p>
        </p:txBody>
      </p:sp>
      <p:pic>
        <p:nvPicPr>
          <p:cNvPr id="21508" name="Picture 4" descr="distribution">
            <a:extLst>
              <a:ext uri="{FF2B5EF4-FFF2-40B4-BE49-F238E27FC236}">
                <a16:creationId xmlns:a16="http://schemas.microsoft.com/office/drawing/2014/main" id="{C2F9D4D9-9349-4463-9FC1-7C9B6732C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22929" r="18677" b="22929"/>
          <a:stretch>
            <a:fillRect/>
          </a:stretch>
        </p:blipFill>
        <p:spPr bwMode="auto">
          <a:xfrm>
            <a:off x="1830388" y="2362200"/>
            <a:ext cx="571341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8">
            <a:extLst>
              <a:ext uri="{FF2B5EF4-FFF2-40B4-BE49-F238E27FC236}">
                <a16:creationId xmlns:a16="http://schemas.microsoft.com/office/drawing/2014/main" id="{65A299F1-3580-48CB-83C6-797B5FD73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438400"/>
            <a:ext cx="23622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600">
                <a:solidFill>
                  <a:schemeClr val="tx2"/>
                </a:solidFill>
              </a:rPr>
              <a:t>Bohužel, rozpoznávání z takto vybraných příznaku nebude nikdy bez chyb, protože jejich rozložení se překrývají. Budeme tuto chybu chtít alespoň minimalizovat</a:t>
            </a:r>
          </a:p>
        </p:txBody>
      </p:sp>
      <p:sp>
        <p:nvSpPr>
          <p:cNvPr id="21510" name="Line 9">
            <a:extLst>
              <a:ext uri="{FF2B5EF4-FFF2-40B4-BE49-F238E27FC236}">
                <a16:creationId xmlns:a16="http://schemas.microsoft.com/office/drawing/2014/main" id="{CFF57719-ADD4-4419-B631-985015258C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8588" y="2819400"/>
            <a:ext cx="4343400" cy="3657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1" name="Text Box 10">
            <a:extLst>
              <a:ext uri="{FF2B5EF4-FFF2-40B4-BE49-F238E27FC236}">
                <a16:creationId xmlns:a16="http://schemas.microsoft.com/office/drawing/2014/main" id="{30C1DECE-8CDD-477D-BC42-86EA04A8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295400"/>
            <a:ext cx="69342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600">
                <a:solidFill>
                  <a:schemeClr val="tx2"/>
                </a:solidFill>
              </a:rPr>
              <a:t>Omezeni schopnosti detailně modelovat rozhodovací línii vedlo ke zlepšení generalizace. Oddělení tříd prostou přímkou nebo obecně hyper-rovinou teď vypadá o mnoho přijatelněji. O tom jak takovou rovinu určit bude samostatná přednáška.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rain_data">
            <a:extLst>
              <a:ext uri="{FF2B5EF4-FFF2-40B4-BE49-F238E27FC236}">
                <a16:creationId xmlns:a16="http://schemas.microsoft.com/office/drawing/2014/main" id="{B83E2BBC-F382-4866-82B0-00C8FBA1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0" y="1905000"/>
            <a:ext cx="5969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17D7E3F1-A9EB-4DCA-B161-5D9DC5F4C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 sz="4000" dirty="0"/>
              <a:t>Kvadratická rozhodovací hranice</a:t>
            </a:r>
          </a:p>
        </p:txBody>
      </p:sp>
      <p:pic>
        <p:nvPicPr>
          <p:cNvPr id="22532" name="Picture 4" descr="distribution">
            <a:extLst>
              <a:ext uri="{FF2B5EF4-FFF2-40B4-BE49-F238E27FC236}">
                <a16:creationId xmlns:a16="http://schemas.microsoft.com/office/drawing/2014/main" id="{F351B7B9-66CE-4F04-B034-099CBFC31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22929" r="18677" b="22929"/>
          <a:stretch>
            <a:fillRect/>
          </a:stretch>
        </p:blipFill>
        <p:spPr bwMode="auto">
          <a:xfrm>
            <a:off x="1828800" y="2362200"/>
            <a:ext cx="571341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E176AD76-C0C2-4FB1-95D9-393617206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143000"/>
            <a:ext cx="5715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chemeClr val="tx2"/>
                </a:solidFill>
              </a:rPr>
              <a:t> V příští přednášce si ukážeme, že pro tento případ, kdy mají jednotlivé třídy gaussovské rozložení, dosáhneme nejlepší úspěšnosti při oddělení tříd kvadratickou křivkou.</a:t>
            </a:r>
          </a:p>
        </p:txBody>
      </p:sp>
      <p:sp>
        <p:nvSpPr>
          <p:cNvPr id="22534" name="Freeform 8">
            <a:extLst>
              <a:ext uri="{FF2B5EF4-FFF2-40B4-BE49-F238E27FC236}">
                <a16:creationId xmlns:a16="http://schemas.microsoft.com/office/drawing/2014/main" id="{700B5418-52DB-43BE-8E53-20923F19BB35}"/>
              </a:ext>
            </a:extLst>
          </p:cNvPr>
          <p:cNvSpPr>
            <a:spLocks/>
          </p:cNvSpPr>
          <p:nvPr/>
        </p:nvSpPr>
        <p:spPr bwMode="auto">
          <a:xfrm>
            <a:off x="4584700" y="4038600"/>
            <a:ext cx="3581400" cy="2438400"/>
          </a:xfrm>
          <a:custGeom>
            <a:avLst/>
            <a:gdLst>
              <a:gd name="T0" fmla="*/ 0 w 2256"/>
              <a:gd name="T1" fmla="*/ 2147483647 h 1752"/>
              <a:gd name="T2" fmla="*/ 1088707500 w 2256"/>
              <a:gd name="T3" fmla="*/ 418404110 h 1752"/>
              <a:gd name="T4" fmla="*/ 2147483647 w 2256"/>
              <a:gd name="T5" fmla="*/ 883296482 h 17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56" h="1752">
                <a:moveTo>
                  <a:pt x="0" y="1752"/>
                </a:moveTo>
                <a:cubicBezTo>
                  <a:pt x="28" y="1092"/>
                  <a:pt x="56" y="432"/>
                  <a:pt x="432" y="216"/>
                </a:cubicBezTo>
                <a:cubicBezTo>
                  <a:pt x="808" y="0"/>
                  <a:pt x="1532" y="228"/>
                  <a:pt x="2256" y="456"/>
                </a:cubicBez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2">
            <a:extLst>
              <a:ext uri="{FF2B5EF4-FFF2-40B4-BE49-F238E27FC236}">
                <a16:creationId xmlns:a16="http://schemas.microsoft.com/office/drawing/2014/main" id="{4BBE788E-7E7E-4E75-BFB1-5278CDE1DDE0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505248"/>
            <a:ext cx="5029200" cy="3997329"/>
            <a:chOff x="1432" y="1674"/>
            <a:chExt cx="3168" cy="2518"/>
          </a:xfrm>
        </p:grpSpPr>
        <p:pic>
          <p:nvPicPr>
            <p:cNvPr id="23561" name="Picture 4" descr="train_data">
              <a:extLst>
                <a:ext uri="{FF2B5EF4-FFF2-40B4-BE49-F238E27FC236}">
                  <a16:creationId xmlns:a16="http://schemas.microsoft.com/office/drawing/2014/main" id="{01B99C81-14EB-42B2-A738-5CCC44F1F4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29" r="15744"/>
            <a:stretch/>
          </p:blipFill>
          <p:spPr bwMode="auto">
            <a:xfrm>
              <a:off x="1432" y="1674"/>
              <a:ext cx="3168" cy="2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2" name="Oval 5">
              <a:extLst>
                <a:ext uri="{FF2B5EF4-FFF2-40B4-BE49-F238E27FC236}">
                  <a16:creationId xmlns:a16="http://schemas.microsoft.com/office/drawing/2014/main" id="{61FC15C6-EBB8-4EDF-A397-A3970FAE5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3240"/>
              <a:ext cx="384" cy="38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3" name="Oval 6">
              <a:extLst>
                <a:ext uri="{FF2B5EF4-FFF2-40B4-BE49-F238E27FC236}">
                  <a16:creationId xmlns:a16="http://schemas.microsoft.com/office/drawing/2014/main" id="{E8218760-3FC6-42BA-8E6A-72BDC3C9A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34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564" name="Line 7">
              <a:extLst>
                <a:ext uri="{FF2B5EF4-FFF2-40B4-BE49-F238E27FC236}">
                  <a16:creationId xmlns:a16="http://schemas.microsoft.com/office/drawing/2014/main" id="{F2BEC6DE-9D98-4B6A-B11B-CBA3C76585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3456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5" name="Text Box 8">
              <a:extLst>
                <a:ext uri="{FF2B5EF4-FFF2-40B4-BE49-F238E27FC236}">
                  <a16:creationId xmlns:a16="http://schemas.microsoft.com/office/drawing/2014/main" id="{075C71B4-8577-49D6-92D6-4F0EB6508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" y="3697"/>
              <a:ext cx="196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/>
                <a:t>will be classified as grenade</a:t>
              </a:r>
              <a:endParaRPr lang="cs-CZ" altLang="en-US" sz="1800" dirty="0"/>
            </a:p>
          </p:txBody>
        </p:sp>
      </p:grp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03AB387-6671-4E3E-9ABC-8B4EC7D98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pPr eaLnBrk="1" hangingPunct="1"/>
            <a:r>
              <a:rPr lang="cs-CZ" altLang="en-US" sz="4000" dirty="0"/>
              <a:t>Algoritmus k-nejbližších sousedů</a:t>
            </a:r>
            <a:br>
              <a:rPr lang="cs-CZ" altLang="en-US" sz="3600" dirty="0"/>
            </a:br>
            <a:r>
              <a:rPr lang="en-US" altLang="en-US" sz="2400" dirty="0"/>
              <a:t>(</a:t>
            </a:r>
            <a:r>
              <a:rPr lang="cs-CZ" altLang="en-US" sz="2400" dirty="0"/>
              <a:t>K-</a:t>
            </a:r>
            <a:r>
              <a:rPr lang="en-US" altLang="en-US" sz="2400" dirty="0"/>
              <a:t>nearest neighbors classifier)</a:t>
            </a:r>
            <a:endParaRPr lang="cs-CZ" altLang="en-US" sz="2400" dirty="0"/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627FDFDF-C111-4331-ACA3-11AFB73ECC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" y="1219200"/>
            <a:ext cx="8977313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/>
              <a:t>“</a:t>
            </a:r>
            <a:r>
              <a:rPr lang="cs-CZ" altLang="en-US" sz="1800" dirty="0"/>
              <a:t>Neparametricky klasifikátor</a:t>
            </a:r>
            <a:r>
              <a:rPr lang="en-US" altLang="en-US" sz="1800" dirty="0"/>
              <a:t>”</a:t>
            </a:r>
            <a:r>
              <a:rPr lang="cs-CZ" altLang="en-US" sz="1800" dirty="0"/>
              <a:t> </a:t>
            </a:r>
            <a:r>
              <a:rPr lang="cs-CZ" altLang="en-US" sz="1800" dirty="0">
                <a:sym typeface="Wingdings" panose="05000000000000000000" pitchFamily="2" charset="2"/>
              </a:rPr>
              <a:t> nemá žádné parametry, které by bylo potřeba trénovat či odhadovat.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 dirty="0">
                <a:sym typeface="Wingdings" panose="05000000000000000000" pitchFamily="2" charset="2"/>
              </a:rPr>
              <a:t>Klasifikátor si pamatuje všechna “trénovací data“.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1800" dirty="0"/>
              <a:t>K nově klasifikovanému vzoru </a:t>
            </a:r>
            <a:r>
              <a:rPr lang="en-US" altLang="en-US" sz="1800" dirty="0"/>
              <a:t>(</a:t>
            </a:r>
            <a:r>
              <a:rPr lang="cs-CZ" altLang="en-US" sz="1800" dirty="0"/>
              <a:t>černá tečka</a:t>
            </a:r>
            <a:r>
              <a:rPr lang="en-US" altLang="en-US" sz="1800" dirty="0"/>
              <a:t>) </a:t>
            </a:r>
            <a:r>
              <a:rPr lang="cs-CZ" altLang="en-US" sz="1800" dirty="0"/>
              <a:t>najde K nejbližších vzorů z trénovacích dat a vybere tu třídu, která je ve vybraných vzorech nejčastěji zastoupena.</a:t>
            </a:r>
          </a:p>
        </p:txBody>
      </p:sp>
      <p:sp>
        <p:nvSpPr>
          <p:cNvPr id="23557" name="Text Box 9">
            <a:extLst>
              <a:ext uri="{FF2B5EF4-FFF2-40B4-BE49-F238E27FC236}">
                <a16:creationId xmlns:a16="http://schemas.microsoft.com/office/drawing/2014/main" id="{0E47F27F-7AC6-4747-AB1D-95AC87094D4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534988" y="3950857"/>
            <a:ext cx="1617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ym typeface="Wingdings" panose="05000000000000000000" pitchFamily="2" charset="2"/>
              </a:rPr>
              <a:t> Červenost</a:t>
            </a:r>
            <a:endParaRPr lang="cs-CZ" altLang="en-US" sz="1800" dirty="0"/>
          </a:p>
        </p:txBody>
      </p:sp>
      <p:sp>
        <p:nvSpPr>
          <p:cNvPr id="23558" name="Text Box 10">
            <a:extLst>
              <a:ext uri="{FF2B5EF4-FFF2-40B4-BE49-F238E27FC236}">
                <a16:creationId xmlns:a16="http://schemas.microsoft.com/office/drawing/2014/main" id="{662EFE11-8B36-4620-A829-E287455C5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481936"/>
            <a:ext cx="160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cs-CZ" altLang="en-US" sz="1800" dirty="0">
                <a:sym typeface="Wingdings" panose="05000000000000000000" pitchFamily="2" charset="2"/>
              </a:rPr>
              <a:t> Váha </a:t>
            </a:r>
            <a:r>
              <a:rPr lang="en-US" altLang="en-US" sz="1800" dirty="0">
                <a:sym typeface="Wingdings" panose="05000000000000000000" pitchFamily="2" charset="2"/>
              </a:rPr>
              <a:t>[</a:t>
            </a:r>
            <a:r>
              <a:rPr lang="cs-CZ" altLang="en-US" sz="1800" dirty="0">
                <a:sym typeface="Wingdings" panose="05000000000000000000" pitchFamily="2" charset="2"/>
              </a:rPr>
              <a:t>dkg</a:t>
            </a:r>
            <a:r>
              <a:rPr lang="en-US" altLang="en-US" sz="1800" dirty="0">
                <a:sym typeface="Wingdings" panose="05000000000000000000" pitchFamily="2" charset="2"/>
              </a:rPr>
              <a:t>]</a:t>
            </a:r>
            <a:endParaRPr lang="cs-CZ" altLang="en-US" sz="1800" dirty="0"/>
          </a:p>
        </p:txBody>
      </p:sp>
      <p:pic>
        <p:nvPicPr>
          <p:cNvPr id="3" name="Picture 2" descr="A picture containing clock, object&#10;&#10;Description automatically generated">
            <a:extLst>
              <a:ext uri="{FF2B5EF4-FFF2-40B4-BE49-F238E27FC236}">
                <a16:creationId xmlns:a16="http://schemas.microsoft.com/office/drawing/2014/main" id="{31D868F7-0D4A-4BF0-9847-469D47EE4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97" y="2657648"/>
            <a:ext cx="222203" cy="3657917"/>
          </a:xfrm>
          <a:prstGeom prst="rect">
            <a:avLst/>
          </a:prstGeom>
        </p:spPr>
      </p:pic>
      <p:sp>
        <p:nvSpPr>
          <p:cNvPr id="16" name="Oval 5">
            <a:extLst>
              <a:ext uri="{FF2B5EF4-FFF2-40B4-BE49-F238E27FC236}">
                <a16:creationId xmlns:a16="http://schemas.microsoft.com/office/drawing/2014/main" id="{2D18C54A-5714-4110-9D10-2E2B80C10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447" y="5152596"/>
            <a:ext cx="222203" cy="237742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6AE087E0-202C-44B8-B214-06EC20A9E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4436" y="5237334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DEDE30B4-A4CE-47B4-8414-682FEAA1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114848"/>
            <a:ext cx="2895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en-US" sz="1800" dirty="0"/>
              <a:t>Můžu ale vůbec rovnávat váhu s červeností</a:t>
            </a:r>
            <a:r>
              <a:rPr lang="en-US" altLang="en-US" sz="1800" dirty="0"/>
              <a:t>?</a:t>
            </a:r>
            <a:endParaRPr lang="cs-CZ" altLang="en-US" sz="18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800" i="1" kern="0" dirty="0"/>
          </a:p>
          <a:p>
            <a:pPr eaLnBrk="1" hangingPunct="1">
              <a:lnSpc>
                <a:spcPct val="80000"/>
              </a:lnSpc>
            </a:pPr>
            <a:r>
              <a:rPr lang="cs-CZ" altLang="en-US" sz="1800" i="1" kern="0" dirty="0"/>
              <a:t>Co když budu měřit váhu v tunách nebo miligramech</a:t>
            </a:r>
            <a:endParaRPr lang="en-US" altLang="en-US" sz="1800" i="1" kern="0" dirty="0"/>
          </a:p>
          <a:p>
            <a:pPr eaLnBrk="1" hangingPunct="1">
              <a:lnSpc>
                <a:spcPct val="80000"/>
              </a:lnSpc>
            </a:pPr>
            <a:endParaRPr lang="en-US" altLang="en-US" sz="1800" i="1" kern="0" dirty="0"/>
          </a:p>
          <a:p>
            <a:pPr eaLnBrk="1" hangingPunct="1">
              <a:lnSpc>
                <a:spcPct val="80000"/>
              </a:lnSpc>
            </a:pPr>
            <a:r>
              <a:rPr lang="cs-CZ" altLang="en-US" sz="1800" dirty="0"/>
              <a:t>Prvně </a:t>
            </a:r>
            <a:r>
              <a:rPr lang="en-US" altLang="en-US" sz="1800" dirty="0" err="1"/>
              <a:t>bude</a:t>
            </a:r>
            <a:r>
              <a:rPr lang="en-US" altLang="en-US" sz="1800" dirty="0"/>
              <a:t> pot</a:t>
            </a:r>
            <a:r>
              <a:rPr lang="cs-CZ" altLang="en-US" sz="1800" dirty="0"/>
              <a:t>ř</a:t>
            </a:r>
            <a:r>
              <a:rPr lang="en-US" altLang="en-US" sz="1800" dirty="0" err="1"/>
              <a:t>eba</a:t>
            </a:r>
            <a:r>
              <a:rPr lang="en-US" altLang="en-US" sz="1800" dirty="0"/>
              <a:t> </a:t>
            </a:r>
            <a:r>
              <a:rPr lang="cs-CZ" altLang="en-US" sz="1800" dirty="0"/>
              <a:t>obě </a:t>
            </a:r>
            <a:r>
              <a:rPr lang="en-US" altLang="en-US" sz="1800" dirty="0" err="1"/>
              <a:t>veli</a:t>
            </a:r>
            <a:r>
              <a:rPr lang="cs-CZ" altLang="en-US" sz="1800" dirty="0"/>
              <a:t>č</a:t>
            </a:r>
            <a:r>
              <a:rPr lang="en-US" altLang="en-US" sz="1800" dirty="0" err="1"/>
              <a:t>iny</a:t>
            </a:r>
            <a:r>
              <a:rPr lang="cs-CZ" altLang="en-US" sz="1800" dirty="0"/>
              <a:t> normalizovat – převézt do srovnatelného dinamického rozsahu</a:t>
            </a:r>
            <a:endParaRPr lang="en-US" altLang="en-US" sz="1800" i="1" kern="0" dirty="0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344EDE56-B780-4D03-B08D-22330B625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4886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ym typeface="Wingdings" panose="05000000000000000000" pitchFamily="2" charset="2"/>
              </a:rPr>
              <a:t> Váha</a:t>
            </a:r>
            <a:r>
              <a:rPr lang="en-US" altLang="en-US" sz="1800" dirty="0">
                <a:sym typeface="Wingdings" panose="05000000000000000000" pitchFamily="2" charset="2"/>
              </a:rPr>
              <a:t> [kg]</a:t>
            </a:r>
            <a:endParaRPr lang="cs-CZ" altLang="en-US" sz="1800" dirty="0"/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D13B2A66-F26F-438A-8DF0-B342C82FC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114848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chemeClr val="accent2"/>
                </a:solidFill>
              </a:rPr>
              <a:t>Gran</a:t>
            </a:r>
            <a:r>
              <a:rPr lang="cs-CZ" altLang="en-US" sz="1800" dirty="0">
                <a:solidFill>
                  <a:schemeClr val="accent2"/>
                </a:solidFill>
              </a:rPr>
              <a:t>áty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FF0000"/>
                </a:solidFill>
              </a:rPr>
              <a:t>Jablka</a:t>
            </a:r>
          </a:p>
        </p:txBody>
      </p:sp>
    </p:spTree>
    <p:extLst>
      <p:ext uri="{BB962C8B-B14F-4D97-AF65-F5344CB8AC3E}">
        <p14:creationId xmlns:p14="http://schemas.microsoft.com/office/powerpoint/2010/main" val="127006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B94427E-5C73-4C69-9F2E-C438D798D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1-nejbližší soused</a:t>
            </a:r>
          </a:p>
        </p:txBody>
      </p:sp>
      <p:pic>
        <p:nvPicPr>
          <p:cNvPr id="24579" name="Picture 8" descr="k1nn">
            <a:extLst>
              <a:ext uri="{FF2B5EF4-FFF2-40B4-BE49-F238E27FC236}">
                <a16:creationId xmlns:a16="http://schemas.microsoft.com/office/drawing/2014/main" id="{CCD00B01-7F22-4326-AF30-4991AD11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59690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9">
            <a:extLst>
              <a:ext uri="{FF2B5EF4-FFF2-40B4-BE49-F238E27FC236}">
                <a16:creationId xmlns:a16="http://schemas.microsoft.com/office/drawing/2014/main" id="{F10B7957-FAF7-436A-AF09-E74E793B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295400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Opět problém z generalizací – podobná klikatá rozhodovací hranice.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6334960-DC9B-45E1-8E7B-6731B2FA6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3-nejbližší sousedé</a:t>
            </a:r>
          </a:p>
        </p:txBody>
      </p:sp>
      <p:pic>
        <p:nvPicPr>
          <p:cNvPr id="25603" name="Picture 4" descr="k3nn">
            <a:extLst>
              <a:ext uri="{FF2B5EF4-FFF2-40B4-BE49-F238E27FC236}">
                <a16:creationId xmlns:a16="http://schemas.microsoft.com/office/drawing/2014/main" id="{99F7AB7A-1A18-46E5-8E00-0CA89DC4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057400"/>
            <a:ext cx="59690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6E60F827-C8CD-4BA5-AE03-F72DD246F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43000"/>
            <a:ext cx="822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O něco lepší výsledek. Zvýšení „počtu sousedů“ vede k vyhlazení rozhodovací hranice, přestože jsme model nijak nezjednodušili. Zde by se dalo mluvit o obdobě </a:t>
            </a:r>
            <a:r>
              <a:rPr lang="cs-CZ" altLang="en-US" sz="1800" b="1"/>
              <a:t>regularizace</a:t>
            </a:r>
            <a:r>
              <a:rPr lang="cs-CZ" altLang="en-US" sz="1800"/>
              <a:t> (viz další přednášky)</a:t>
            </a:r>
            <a:endParaRPr lang="cs-CZ" altLang="en-US" sz="18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FB01-FCF1-43AE-A919-6ACB1DA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cs-CZ" dirty="0"/>
              <a:t>Příklady vstupních pozorování 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78164-21B5-4B8F-A3C8-8FB248EE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cs-CZ" sz="2000" dirty="0"/>
              <a:t>Řečová nahrávka – různě dlouhé sekvence numerických hodnot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cs-CZ" sz="2000" dirty="0"/>
              <a:t>Obrázek obličeje 100x100 pixelů – 3D matice </a:t>
            </a:r>
            <a:br>
              <a:rPr lang="cs-CZ" sz="2000" dirty="0"/>
            </a:br>
            <a:r>
              <a:rPr lang="cs-CZ" sz="2000" dirty="0"/>
              <a:t>numerických hodnot</a:t>
            </a:r>
            <a:br>
              <a:rPr lang="cs-CZ" sz="2000" dirty="0"/>
            </a:br>
            <a:r>
              <a:rPr lang="cs-CZ" sz="2000" dirty="0"/>
              <a:t>(jedna dimenze pro barevný kanál)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cs-CZ" sz="2000" dirty="0"/>
              <a:t>Sekvence slov – různě dlouhé sekvence diskrétních symbolů</a:t>
            </a:r>
            <a:endParaRPr lang="en-US" sz="2000" dirty="0"/>
          </a:p>
        </p:txBody>
      </p:sp>
      <p:pic>
        <p:nvPicPr>
          <p:cNvPr id="4" name="Picture 4" descr="speech+pars">
            <a:extLst>
              <a:ext uri="{FF2B5EF4-FFF2-40B4-BE49-F238E27FC236}">
                <a16:creationId xmlns:a16="http://schemas.microsoft.com/office/drawing/2014/main" id="{5F74AE69-A8F9-4EE8-9D23-92B3CB150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t="2915" r="2205" b="75217"/>
          <a:stretch/>
        </p:blipFill>
        <p:spPr bwMode="auto">
          <a:xfrm>
            <a:off x="990600" y="2110408"/>
            <a:ext cx="3962400" cy="86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0683B87-BFCF-4576-8518-B6AF65824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r="16858"/>
          <a:stretch/>
        </p:blipFill>
        <p:spPr>
          <a:xfrm>
            <a:off x="6858000" y="2947988"/>
            <a:ext cx="1828800" cy="170021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AF9A03-3E23-4AC5-99AE-D01DC2C0EE3B}"/>
              </a:ext>
            </a:extLst>
          </p:cNvPr>
          <p:cNvGrpSpPr/>
          <p:nvPr/>
        </p:nvGrpSpPr>
        <p:grpSpPr>
          <a:xfrm>
            <a:off x="5562600" y="3962400"/>
            <a:ext cx="1828800" cy="1877843"/>
            <a:chOff x="3364623" y="2190744"/>
            <a:chExt cx="2694602" cy="2959388"/>
          </a:xfrm>
        </p:grpSpPr>
        <p:pic>
          <p:nvPicPr>
            <p:cNvPr id="8" name="Picture 7" descr="A large clock mounted to the side&#10;&#10;Description automatically generated">
              <a:extLst>
                <a:ext uri="{FF2B5EF4-FFF2-40B4-BE49-F238E27FC236}">
                  <a16:creationId xmlns:a16="http://schemas.microsoft.com/office/drawing/2014/main" id="{8075EAB3-EF4A-4F7B-91BC-40C40D01A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36492">
              <a:off x="3212210" y="2343157"/>
              <a:ext cx="2237426" cy="1932599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FF0000"/>
              </a:solidFill>
            </a:ln>
            <a:scene3d>
              <a:camera prst="orthographicFront">
                <a:rot lat="20269660" lon="3030245" rev="14938158"/>
              </a:camera>
              <a:lightRig rig="threePt" dir="t"/>
            </a:scene3d>
            <a:sp3d z="6350"/>
          </p:spPr>
        </p:pic>
        <p:pic>
          <p:nvPicPr>
            <p:cNvPr id="9" name="Picture 8" descr="A close up of a screen&#10;&#10;Description automatically generated">
              <a:extLst>
                <a:ext uri="{FF2B5EF4-FFF2-40B4-BE49-F238E27FC236}">
                  <a16:creationId xmlns:a16="http://schemas.microsoft.com/office/drawing/2014/main" id="{F3F86537-4CC7-4F15-B4BC-9AB2427DD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36492">
              <a:off x="3593211" y="2704138"/>
              <a:ext cx="2237426" cy="1932599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B050"/>
              </a:solidFill>
            </a:ln>
            <a:scene3d>
              <a:camera prst="orthographicFront">
                <a:rot lat="20269660" lon="3030245" rev="14938158"/>
              </a:camera>
              <a:lightRig rig="threePt" dir="t"/>
            </a:scene3d>
            <a:sp3d z="6350"/>
          </p:spPr>
        </p:pic>
        <p:pic>
          <p:nvPicPr>
            <p:cNvPr id="10" name="Picture 9" descr="A screen shot of a keyboard&#10;&#10;Description automatically generated">
              <a:extLst>
                <a:ext uri="{FF2B5EF4-FFF2-40B4-BE49-F238E27FC236}">
                  <a16:creationId xmlns:a16="http://schemas.microsoft.com/office/drawing/2014/main" id="{A0EDF6C1-56E5-4AF8-8B6D-D1B9C27E7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36492">
              <a:off x="3974213" y="3065119"/>
              <a:ext cx="2237426" cy="1932599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0070C0"/>
              </a:solidFill>
            </a:ln>
            <a:scene3d>
              <a:camera prst="orthographicFront">
                <a:rot lat="20269660" lon="3030245" rev="14938158"/>
              </a:camera>
              <a:lightRig rig="threePt" dir="t"/>
            </a:scene3d>
            <a:sp3d z="6350"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4E00E50-5124-4095-9F77-3663B92FBC56}"/>
              </a:ext>
            </a:extLst>
          </p:cNvPr>
          <p:cNvSpPr txBox="1"/>
          <p:nvPr/>
        </p:nvSpPr>
        <p:spPr>
          <a:xfrm>
            <a:off x="4800600" y="2057400"/>
            <a:ext cx="3464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700C0"/>
                </a:solidFill>
              </a:rPr>
              <a:t>[ 0.1, 1.5, 5.4, 5.2, 1.1, -2.3, -5.4, …, 0.8 ]</a:t>
            </a:r>
            <a:endParaRPr lang="cs-CZ" sz="1400" dirty="0">
              <a:solidFill>
                <a:srgbClr val="170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78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928ABF8-2422-483B-8F37-D58D04BB4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9-nejbližších sousedů</a:t>
            </a:r>
          </a:p>
        </p:txBody>
      </p:sp>
      <p:pic>
        <p:nvPicPr>
          <p:cNvPr id="26627" name="Picture 4" descr="k9nn">
            <a:extLst>
              <a:ext uri="{FF2B5EF4-FFF2-40B4-BE49-F238E27FC236}">
                <a16:creationId xmlns:a16="http://schemas.microsoft.com/office/drawing/2014/main" id="{FA0DA6C0-ECB5-47F5-A99E-3388B15D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057400"/>
            <a:ext cx="59690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>
            <a:extLst>
              <a:ext uri="{FF2B5EF4-FFF2-40B4-BE49-F238E27FC236}">
                <a16:creationId xmlns:a16="http://schemas.microsoft.com/office/drawing/2014/main" id="{DD5A2DB3-ABF6-4F60-AE28-5B29CF368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309688"/>
            <a:ext cx="701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Rozhodovací linie už je dosti podobná optimální kvadratické křivce</a:t>
            </a:r>
            <a:endParaRPr lang="cs-CZ" altLang="en-US" sz="18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9B5E0FD-EF13-404A-A030-017733263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 sz="4000"/>
              <a:t>9-nejbližších sousedů</a:t>
            </a:r>
            <a:br>
              <a:rPr lang="cs-CZ" altLang="en-US" sz="4000"/>
            </a:br>
            <a:r>
              <a:rPr lang="cs-CZ" altLang="en-US" sz="4000"/>
              <a:t>měkké rozhodnutí</a:t>
            </a:r>
          </a:p>
        </p:txBody>
      </p:sp>
      <p:pic>
        <p:nvPicPr>
          <p:cNvPr id="27651" name="Picture 4" descr="k9nn_s">
            <a:extLst>
              <a:ext uri="{FF2B5EF4-FFF2-40B4-BE49-F238E27FC236}">
                <a16:creationId xmlns:a16="http://schemas.microsoft.com/office/drawing/2014/main" id="{CB8D1E5D-546F-46A3-BD40-33AF3EE5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057400"/>
            <a:ext cx="59690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5">
            <a:extLst>
              <a:ext uri="{FF2B5EF4-FFF2-40B4-BE49-F238E27FC236}">
                <a16:creationId xmlns:a16="http://schemas.microsoft.com/office/drawing/2014/main" id="{EF24C61C-7468-4589-99B2-4E6097C1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19200"/>
            <a:ext cx="7010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/>
              <a:t>Místo tvrdého rozhodnutí můžeme použít poměr mezi počtem sousedů z různých tříd jako „měkké“ měřítko důvěry (confidence), že vzor patří do té či oné třídy (pro K=9 máme pouze 10 úrovní).</a:t>
            </a:r>
            <a:endParaRPr lang="cs-CZ" altLang="en-US" sz="18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75542AA-489D-4653-B548-A3C86CCDA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4000"/>
              <a:t>31-nejbližších sousedů</a:t>
            </a:r>
            <a:br>
              <a:rPr lang="cs-CZ" altLang="en-US" sz="4000"/>
            </a:br>
            <a:r>
              <a:rPr lang="cs-CZ" altLang="en-US" sz="4000"/>
              <a:t>měkké rozhodnutí</a:t>
            </a:r>
          </a:p>
        </p:txBody>
      </p:sp>
      <p:pic>
        <p:nvPicPr>
          <p:cNvPr id="28675" name="Picture 4" descr="k31nn_s">
            <a:extLst>
              <a:ext uri="{FF2B5EF4-FFF2-40B4-BE49-F238E27FC236}">
                <a16:creationId xmlns:a16="http://schemas.microsoft.com/office/drawing/2014/main" id="{D1672625-2D9B-4940-BBAE-CE34355C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905000"/>
            <a:ext cx="59690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A598CED-F809-479A-8310-103E6F7D5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Post-processing</a:t>
            </a:r>
            <a:endParaRPr lang="cs-CZ" altLang="en-US" dirty="0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446D90B3-2E6A-40E8-BD57-5E3C231D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46238"/>
            <a:ext cx="5791200" cy="52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57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2F92BDE-0B1B-4B8E-BE8E-0CD89A411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Post-processing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EDF824F-1055-4BEC-8932-6FF89C9C3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/>
              <a:t>Závislé na konkrétním úkolu.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/>
              <a:t>Využití dalších kontextových informací jiných než je samotný vzor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/>
              <a:t>Pokud je výstupem klasifikátoru měkké rozhodnutí, post-processing se může přiklonit jedné variantě než té s nejlepším skóre: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/>
              <a:t>např. integrace apriorní pravděpodobnosti (viz další přednáška)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/>
              <a:t>Můžeme brát v úvahu </a:t>
            </a:r>
            <a:r>
              <a:rPr lang="cs-CZ" altLang="en-US" sz="2000" b="1"/>
              <a:t>ceny</a:t>
            </a:r>
            <a:r>
              <a:rPr lang="cs-CZ" altLang="en-US" sz="2000"/>
              <a:t> jednotlivých rozhodnutí. Co nás bolí víc? Poslat jablko pyrotechnikovi nebo granát do marmeládovny.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/>
              <a:t>Rozhodnutí pro konkrétní třídu pokud její skóre překročí jistý práh </a:t>
            </a:r>
            <a:r>
              <a:rPr lang="cs-CZ" altLang="en-US" sz="2000">
                <a:sym typeface="Wingdings" panose="05000000000000000000" pitchFamily="2" charset="2"/>
              </a:rPr>
              <a:t> Detekční úloha</a:t>
            </a:r>
            <a:endParaRPr lang="cs-CZ" altLang="en-US"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C171ECB-EBAB-4DD7-8670-6FC210F17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Identifikace vs. detekce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7BDC73D-1E23-462E-BBEF-2AB88B945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 dirty="0"/>
              <a:t>Identifikace </a:t>
            </a:r>
            <a:r>
              <a:rPr lang="cs-CZ" altLang="en-US" sz="2400" dirty="0">
                <a:sym typeface="Wingdings" panose="05000000000000000000" pitchFamily="2" charset="2"/>
              </a:rPr>
              <a:t>vyber jednu z N možných tříd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dirty="0">
                <a:sym typeface="Wingdings" panose="05000000000000000000" pitchFamily="2" charset="2"/>
              </a:rPr>
              <a:t>V příchozích vzorech detekuj ty, které paří do třídy, kterou hledáme.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dirty="0">
                <a:sym typeface="Wingdings" panose="05000000000000000000" pitchFamily="2" charset="2"/>
              </a:rPr>
              <a:t>Vzory, které detekovat nechceme nemusí patřit do omezeného tříd (např. v telefonních hovorech hledáme hlas konkrétního mluvčího mezi hlasy všech možný mluvčích)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dirty="0">
                <a:sym typeface="Wingdings" panose="05000000000000000000" pitchFamily="2" charset="2"/>
              </a:rPr>
              <a:t>Detekci proveď na základě </a:t>
            </a:r>
            <a:r>
              <a:rPr lang="cs-CZ" altLang="en-US" sz="2000" b="1" dirty="0">
                <a:sym typeface="Wingdings" panose="05000000000000000000" pitchFamily="2" charset="2"/>
              </a:rPr>
              <a:t>měkkého rozhodnuti </a:t>
            </a:r>
            <a:r>
              <a:rPr lang="cs-CZ" altLang="en-US" sz="2000" dirty="0">
                <a:sym typeface="Wingdings" panose="05000000000000000000" pitchFamily="2" charset="2"/>
              </a:rPr>
              <a:t>– </a:t>
            </a:r>
            <a:r>
              <a:rPr lang="cs-CZ" altLang="en-US" sz="2000" b="1" dirty="0">
                <a:sym typeface="Wingdings" panose="05000000000000000000" pitchFamily="2" charset="2"/>
              </a:rPr>
              <a:t>skóre</a:t>
            </a:r>
            <a:r>
              <a:rPr lang="cs-CZ" altLang="en-US" sz="2000" dirty="0">
                <a:sym typeface="Wingdings" panose="05000000000000000000" pitchFamily="2" charset="2"/>
              </a:rPr>
              <a:t> – a nastaveného </a:t>
            </a:r>
            <a:r>
              <a:rPr lang="cs-CZ" altLang="en-US" sz="2000" b="1" dirty="0">
                <a:sym typeface="Wingdings" panose="05000000000000000000" pitchFamily="2" charset="2"/>
              </a:rPr>
              <a:t>prahu</a:t>
            </a:r>
            <a:r>
              <a:rPr lang="cs-CZ" altLang="en-US" sz="2000" dirty="0">
                <a:sym typeface="Wingdings" panose="05000000000000000000" pitchFamily="2" charset="2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dirty="0">
                <a:sym typeface="Wingdings" panose="05000000000000000000" pitchFamily="2" charset="2"/>
              </a:rPr>
              <a:t>Detekční práh je možné měnit podle požadované aplikace: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1800" dirty="0">
                <a:sym typeface="Wingdings" panose="05000000000000000000" pitchFamily="2" charset="2"/>
              </a:rPr>
              <a:t>Práh nastavený nízko  Hodně detekcí ale také hodně planých poplachů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1800" dirty="0">
                <a:sym typeface="Wingdings" panose="05000000000000000000" pitchFamily="2" charset="2"/>
              </a:rPr>
              <a:t>Práh nastavený vysoko </a:t>
            </a:r>
            <a:r>
              <a:rPr lang="en-US" altLang="en-US" sz="1800" dirty="0">
                <a:sym typeface="Wingdings" panose="05000000000000000000" pitchFamily="2" charset="2"/>
              </a:rPr>
              <a:t> </a:t>
            </a:r>
            <a:r>
              <a:rPr lang="cs-CZ" altLang="en-US" sz="1800" dirty="0">
                <a:sym typeface="Wingdings" panose="05000000000000000000" pitchFamily="2" charset="2"/>
              </a:rPr>
              <a:t>opačný problém</a:t>
            </a:r>
          </a:p>
          <a:p>
            <a:pPr lvl="2" eaLnBrk="1" hangingPunct="1">
              <a:lnSpc>
                <a:spcPct val="90000"/>
              </a:lnSpc>
            </a:pPr>
            <a:endParaRPr lang="cs-CZ" altLang="en-US" sz="1800" dirty="0"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F21E617-0D01-4BC0-B0F5-243F4ECFA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Detection tradeoff </a:t>
            </a:r>
            <a:r>
              <a:rPr lang="cs-CZ" altLang="en-US"/>
              <a:t>(DET) křivka</a:t>
            </a:r>
            <a:endParaRPr lang="en-US" altLang="en-US"/>
          </a:p>
        </p:txBody>
      </p:sp>
      <p:pic>
        <p:nvPicPr>
          <p:cNvPr id="32771" name="Picture 3" descr="COMPOSITE_1conv4w-1conv4w">
            <a:extLst>
              <a:ext uri="{FF2B5EF4-FFF2-40B4-BE49-F238E27FC236}">
                <a16:creationId xmlns:a16="http://schemas.microsoft.com/office/drawing/2014/main" id="{ABAF743A-DA43-4A0A-8C9A-62DFA22C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270000"/>
            <a:ext cx="744855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78FDAB12-42C0-44D9-ACA2-6E4CCC03EC2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731838"/>
            <a:ext cx="6781800" cy="5394325"/>
          </a:xfr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1248C21-80E8-40AE-81EC-46FD6F3D6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Data Collection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/>
              <a:t>	How do we know when we have collected an adequately large and representative set of examples for training and testing the system?</a:t>
            </a:r>
            <a:endParaRPr lang="cs-CZ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Feature Choice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/>
              <a:t>	Depends on the characteristics of the problem domain. Simple to extract, invariant to irrelevant transformation insensitive to noise.</a:t>
            </a:r>
            <a:endParaRPr lang="cs-CZ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Model Choice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/>
              <a:t>	Unsatisfied with the performance of our fish classifier and want to jump to another class of model</a:t>
            </a:r>
            <a:endParaRPr lang="cs-CZ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Training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/>
              <a:t>	Use data to determine the classifier. Many different procedures for training classifiers and choosing models</a:t>
            </a:r>
            <a:endParaRPr lang="cs-CZ" altLang="en-US" sz="1800"/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Evaluation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/>
              <a:t>	Measure the error rate (or performance and switch from one set of features to another one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2D89E33-8882-46D5-B891-ED57687FE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The Design Cycle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FB01-FCF1-43AE-A919-6ACB1DA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cs-CZ" dirty="0"/>
              <a:t>Příklady vstupních pozorování II.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A78164-21B5-4B8F-A3C8-8FB248EE73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</p:spPr>
            <p:txBody>
              <a:bodyPr/>
              <a:lstStyle/>
              <a:p>
                <a:r>
                  <a:rPr lang="cs-CZ" sz="2000" dirty="0"/>
                  <a:t>Vstupní pozorování (tzv. příznaký) mohou mít</a:t>
                </a:r>
                <a:endParaRPr lang="en-US" sz="2000" dirty="0"/>
              </a:p>
              <a:p>
                <a:pPr lvl="1"/>
                <a:r>
                  <a:rPr lang="cs-CZ" sz="1600" dirty="0"/>
                  <a:t>Spojité nebo diskrétní hodnoty</a:t>
                </a:r>
                <a:endParaRPr lang="en-US" sz="1600" dirty="0"/>
              </a:p>
              <a:p>
                <a:pPr lvl="1"/>
                <a:r>
                  <a:rPr lang="cs-CZ" sz="1600" dirty="0"/>
                  <a:t>Pevnou nebo proměnsivou velikost </a:t>
                </a:r>
                <a:r>
                  <a:rPr lang="en-US" sz="1600" dirty="0"/>
                  <a:t> (</a:t>
                </a:r>
                <a:r>
                  <a:rPr lang="cs-CZ" sz="1600" dirty="0"/>
                  <a:t>např. vektor</a:t>
                </a:r>
                <a:r>
                  <a:rPr lang="en-US" sz="1600" dirty="0"/>
                  <a:t>, </a:t>
                </a:r>
                <a:r>
                  <a:rPr lang="cs-CZ" sz="1600" dirty="0"/>
                  <a:t>matice vs. sekvence hodnot, vektoru, symbolu, </a:t>
                </a:r>
                <a:r>
                  <a:rPr lang="en-US" sz="1600" dirty="0"/>
                  <a:t>…)</a:t>
                </a:r>
              </a:p>
              <a:p>
                <a:r>
                  <a:rPr lang="cs-CZ" sz="2000" dirty="0"/>
                  <a:t>V našich příkladech budou pozorování často jen</a:t>
                </a:r>
                <a14:m>
                  <m:oMath xmlns:m="http://schemas.openxmlformats.org/officeDocument/2006/math">
                    <m:r>
                      <a:rPr lang="cs-CZ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cs-CZ" sz="2000" dirty="0"/>
                  <a:t>-dimenzionální vektory reálných čísel (nebo jen reálné číslo)</a:t>
                </a:r>
                <a:r>
                  <a:rPr lang="en-US" sz="20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br>
                  <a:rPr lang="en-US" sz="2000" dirty="0"/>
                </a:br>
                <a:endParaRPr lang="en-US" sz="2000" dirty="0"/>
              </a:p>
              <a:p>
                <a:r>
                  <a:rPr lang="cs-CZ" sz="2000" dirty="0"/>
                  <a:t>Množina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</a:t>
                </a:r>
                <a:r>
                  <a:rPr lang="cs-CZ" sz="2000" dirty="0"/>
                  <a:t>pozorování (např. trénovací vzory) potom bude  reprezentována maticí</a:t>
                </a:r>
                <a:r>
                  <a:rPr lang="en-US" sz="2000" dirty="0"/>
                  <a:t>: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𝑁𝐷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A78164-21B5-4B8F-A3C8-8FB248EE73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  <a:blipFill>
                <a:blip r:embed="rId2"/>
                <a:stretch>
                  <a:fillRect l="-667" t="-61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076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A78164-21B5-4B8F-A3C8-8FB248EE73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600200"/>
                <a:ext cx="8534400" cy="4983162"/>
              </a:xfrm>
            </p:spPr>
            <p:txBody>
              <a:bodyPr/>
              <a:lstStyle/>
              <a:p>
                <a:r>
                  <a:rPr lang="cs-CZ" sz="2000" dirty="0"/>
                  <a:t>Pro jednoduchost bude často vstupní pozorování jen </a:t>
                </a:r>
                <a:r>
                  <a:rPr lang="en-US" sz="2000" dirty="0"/>
                  <a:t>2D</a:t>
                </a:r>
                <a:r>
                  <a:rPr lang="cs-CZ" sz="2000" dirty="0"/>
                  <a:t> vektor</a:t>
                </a:r>
                <a:r>
                  <a:rPr lang="en-US" sz="2000" dirty="0"/>
                  <a:t>:</a:t>
                </a:r>
              </a:p>
              <a:p>
                <a:pPr marL="457200" lvl="1" indent="0">
                  <a:lnSpc>
                    <a:spcPct val="80000"/>
                  </a:lnSpc>
                  <a:buNone/>
                </a:pPr>
                <a:r>
                  <a:rPr lang="cs-CZ" altLang="en-US" sz="1600" dirty="0"/>
                  <a:t>Příkladzy</a:t>
                </a:r>
                <a:r>
                  <a:rPr lang="en-US" altLang="en-US" sz="1600" dirty="0"/>
                  <a:t>: </a:t>
                </a:r>
              </a:p>
              <a:p>
                <a:pPr lvl="1"/>
                <a:r>
                  <a:rPr lang="cs-CZ" sz="1600" dirty="0"/>
                  <a:t>Vektor dvou hodnot odpovídající velikosti a váze vstupního objektu</a:t>
                </a:r>
                <a:endParaRPr lang="en-US" sz="1600" dirty="0"/>
              </a:p>
              <a:p>
                <a:pPr lvl="1"/>
                <a:r>
                  <a:rPr lang="cs-CZ" sz="1600" dirty="0"/>
                  <a:t>Triviální čenobílý (grayscale) </a:t>
                </a:r>
                <a:r>
                  <a:rPr lang="en-US" sz="1600" dirty="0"/>
                  <a:t>“</a:t>
                </a:r>
                <a:r>
                  <a:rPr lang="cs-CZ" sz="1600" dirty="0"/>
                  <a:t>obráze</a:t>
                </a:r>
                <a:r>
                  <a:rPr lang="en-US" sz="1600" dirty="0"/>
                  <a:t>k</a:t>
                </a:r>
                <a:r>
                  <a:rPr lang="cs-CZ" sz="1600" dirty="0"/>
                  <a:t>” o dvou pixelech</a:t>
                </a: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  <a:p>
                <a:r>
                  <a:rPr lang="cs-CZ" sz="2000" dirty="0"/>
                  <a:t>Potom můžeme zobrazit vtupní pozorování jako bod ve 2D prostoru</a:t>
                </a:r>
                <a:r>
                  <a:rPr lang="en-US" sz="2000" dirty="0"/>
                  <a:t>:</a:t>
                </a:r>
              </a:p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A78164-21B5-4B8F-A3C8-8FB248EE73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00200"/>
                <a:ext cx="8534400" cy="4983162"/>
              </a:xfrm>
              <a:blipFill>
                <a:blip r:embed="rId2"/>
                <a:stretch>
                  <a:fillRect l="-643" t="-61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872" name="Picture 264">
            <a:extLst>
              <a:ext uri="{FF2B5EF4-FFF2-40B4-BE49-F238E27FC236}">
                <a16:creationId xmlns:a16="http://schemas.microsoft.com/office/drawing/2014/main" id="{B927786A-C9DE-4D33-BA21-B61342E2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4175124"/>
            <a:ext cx="37528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924D53-4615-4D25-BD3E-49C030A4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cs-CZ" dirty="0"/>
              <a:t>Příklady vstupních pozorování III.</a:t>
            </a:r>
          </a:p>
        </p:txBody>
      </p:sp>
    </p:spTree>
    <p:extLst>
      <p:ext uri="{BB962C8B-B14F-4D97-AF65-F5344CB8AC3E}">
        <p14:creationId xmlns:p14="http://schemas.microsoft.com/office/powerpoint/2010/main" val="1582347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cs-CZ" altLang="en-US" sz="4000" dirty="0"/>
              <a:t>Co je strojové učení</a:t>
            </a:r>
            <a:r>
              <a:rPr lang="en-US" altLang="en-US" sz="4000" dirty="0"/>
              <a:t>?</a:t>
            </a:r>
            <a:r>
              <a:rPr lang="cs-CZ" altLang="en-US" sz="4000" dirty="0"/>
              <a:t> II.</a:t>
            </a:r>
          </a:p>
        </p:txBody>
      </p:sp>
      <p:sp>
        <p:nvSpPr>
          <p:cNvPr id="7" name="Rectangle 72"/>
          <p:cNvSpPr txBox="1">
            <a:spLocks noChangeArrowheads="1"/>
          </p:cNvSpPr>
          <p:nvPr/>
        </p:nvSpPr>
        <p:spPr bwMode="auto">
          <a:xfrm>
            <a:off x="152400" y="1089340"/>
            <a:ext cx="8839200" cy="568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en-US" sz="2000" kern="0" dirty="0"/>
              <a:t>Na daných trénovacích vzorech </a:t>
            </a:r>
            <a:r>
              <a:rPr lang="en-US" altLang="en-US" sz="2000" kern="0" dirty="0"/>
              <a:t>(</a:t>
            </a:r>
            <a:r>
              <a:rPr lang="cs-CZ" altLang="en-US" sz="2000" kern="0" dirty="0"/>
              <a:t>vstupy a</a:t>
            </a:r>
            <a:r>
              <a:rPr lang="en-US" altLang="en-US" sz="2000" kern="0" dirty="0"/>
              <a:t>/</a:t>
            </a:r>
            <a:r>
              <a:rPr lang="cs-CZ" altLang="en-US" sz="2000" kern="0" dirty="0"/>
              <a:t>nebo výstupy</a:t>
            </a:r>
            <a:r>
              <a:rPr lang="en-US" altLang="en-US" sz="2000" kern="0" dirty="0"/>
              <a:t>)</a:t>
            </a:r>
            <a:r>
              <a:rPr lang="cs-CZ" altLang="en-US" sz="2000" kern="0" dirty="0"/>
              <a:t> se učíme </a:t>
            </a:r>
            <a:r>
              <a:rPr lang="cs-CZ" sz="2000" dirty="0"/>
              <a:t>zobrazit neviděné vstupy na požadované výstupy.</a:t>
            </a:r>
            <a:endParaRPr lang="en-US" sz="2000" dirty="0"/>
          </a:p>
          <a:p>
            <a:pPr marL="457200" lvl="1" indent="0">
              <a:lnSpc>
                <a:spcPct val="80000"/>
              </a:lnSpc>
              <a:buNone/>
            </a:pPr>
            <a:r>
              <a:rPr lang="cs-CZ" altLang="en-US" sz="1600" kern="0" dirty="0"/>
              <a:t>Příklady</a:t>
            </a:r>
            <a:r>
              <a:rPr lang="en-US" altLang="en-US" sz="1600" kern="0" dirty="0"/>
              <a:t>:</a:t>
            </a:r>
          </a:p>
          <a:p>
            <a:pPr lvl="1">
              <a:lnSpc>
                <a:spcPct val="80000"/>
              </a:lnSpc>
            </a:pPr>
            <a:r>
              <a:rPr lang="cs-CZ" altLang="en-US" sz="1600" kern="0" dirty="0"/>
              <a:t>Na stovkách hodin řečových nahrávek s textovým přepsem se učíme automaticky přepsat nové řečové nahrávky. </a:t>
            </a:r>
          </a:p>
          <a:p>
            <a:pPr lvl="1">
              <a:lnSpc>
                <a:spcPct val="80000"/>
              </a:lnSpc>
            </a:pPr>
            <a:r>
              <a:rPr lang="cs-CZ" altLang="en-US" sz="1600" kern="0" dirty="0"/>
              <a:t>Na datové sadě milionů obrazků lidských obličejů kde známe identitu člověka se učíme rozpoznat identitu člověka v nových obrázcích.</a:t>
            </a:r>
            <a:endParaRPr lang="en-US" altLang="en-US" sz="500" kern="0" dirty="0"/>
          </a:p>
          <a:p>
            <a:pPr>
              <a:lnSpc>
                <a:spcPct val="80000"/>
              </a:lnSpc>
            </a:pPr>
            <a:r>
              <a:rPr lang="cs-CZ" altLang="en-US" sz="2000" kern="0" dirty="0"/>
              <a:t>Hlavní typy učících se algoritmů</a:t>
            </a:r>
            <a:endParaRPr lang="en-US" altLang="en-US" sz="2000" kern="0" dirty="0"/>
          </a:p>
          <a:p>
            <a:pPr lvl="1">
              <a:lnSpc>
                <a:spcPct val="80000"/>
              </a:lnSpc>
            </a:pPr>
            <a:r>
              <a:rPr lang="cs-CZ" altLang="en-US" sz="1800" kern="0" dirty="0"/>
              <a:t>Učení s učitelem (</a:t>
            </a:r>
            <a:r>
              <a:rPr lang="en-US" altLang="en-US" sz="1800" kern="0" dirty="0"/>
              <a:t>Supervised </a:t>
            </a:r>
            <a:r>
              <a:rPr lang="cs-CZ" altLang="en-US" sz="1800" kern="0" dirty="0"/>
              <a:t>L</a:t>
            </a:r>
            <a:r>
              <a:rPr lang="en-US" altLang="en-US" sz="1800" kern="0" dirty="0"/>
              <a:t>earning</a:t>
            </a:r>
            <a:r>
              <a:rPr lang="cs-CZ" altLang="en-US" sz="1800" kern="0" dirty="0"/>
              <a:t>)</a:t>
            </a:r>
            <a:endParaRPr lang="en-US" altLang="en-US" sz="1800" kern="0" dirty="0"/>
          </a:p>
          <a:p>
            <a:pPr lvl="2">
              <a:lnSpc>
                <a:spcPct val="80000"/>
              </a:lnSpc>
            </a:pPr>
            <a:r>
              <a:rPr lang="cs-CZ" altLang="en-US" sz="1600" kern="0" dirty="0"/>
              <a:t>Trénovací vzory jsou dvojice vstupů a požadovaných výstupů</a:t>
            </a:r>
            <a:endParaRPr lang="en-US" altLang="en-US" sz="1600" kern="0" dirty="0"/>
          </a:p>
          <a:p>
            <a:pPr lvl="2">
              <a:lnSpc>
                <a:spcPct val="80000"/>
              </a:lnSpc>
            </a:pPr>
            <a:r>
              <a:rPr lang="cs-CZ" altLang="en-US" sz="1600" kern="0" dirty="0"/>
              <a:t>Typické úkoly</a:t>
            </a:r>
            <a:r>
              <a:rPr lang="en-US" altLang="en-US" sz="1600" kern="0" dirty="0"/>
              <a:t>: </a:t>
            </a:r>
            <a:r>
              <a:rPr lang="cs-CZ" altLang="en-US" sz="1600" kern="0" dirty="0"/>
              <a:t>klasifikace či obecně rozpoznávání vzoru</a:t>
            </a:r>
            <a:r>
              <a:rPr lang="en-US" altLang="en-US" sz="1600" kern="0" dirty="0"/>
              <a:t>, </a:t>
            </a:r>
            <a:r>
              <a:rPr lang="cs-CZ" altLang="en-US" sz="1600" kern="0" dirty="0"/>
              <a:t>regrese</a:t>
            </a:r>
            <a:r>
              <a:rPr lang="en-US" altLang="en-US" sz="1600" kern="0" dirty="0"/>
              <a:t>, …</a:t>
            </a:r>
          </a:p>
          <a:p>
            <a:pPr lvl="1">
              <a:lnSpc>
                <a:spcPct val="80000"/>
              </a:lnSpc>
            </a:pPr>
            <a:r>
              <a:rPr lang="cs-CZ" altLang="en-US" sz="1800" kern="0" dirty="0"/>
              <a:t>Učení bez učitele (</a:t>
            </a:r>
            <a:r>
              <a:rPr lang="en-US" altLang="en-US" sz="1800" kern="0" dirty="0"/>
              <a:t>Unsupervised </a:t>
            </a:r>
            <a:r>
              <a:rPr lang="cs-CZ" altLang="en-US" sz="1800" kern="0" dirty="0"/>
              <a:t>L</a:t>
            </a:r>
            <a:r>
              <a:rPr lang="en-US" altLang="en-US" sz="1800" kern="0" dirty="0"/>
              <a:t>earning</a:t>
            </a:r>
            <a:r>
              <a:rPr lang="cs-CZ" altLang="en-US" sz="1800" kern="0" dirty="0"/>
              <a:t>)</a:t>
            </a:r>
            <a:endParaRPr lang="en-US" altLang="en-US" sz="1800" kern="0" dirty="0"/>
          </a:p>
          <a:p>
            <a:pPr lvl="2">
              <a:lnSpc>
                <a:spcPct val="80000"/>
              </a:lnSpc>
            </a:pPr>
            <a:r>
              <a:rPr lang="cs-CZ" altLang="en-US" sz="1600" kern="0" dirty="0"/>
              <a:t>Trénovací vzory jsou pouze „neanotovaná“ (vstupní) data</a:t>
            </a:r>
            <a:br>
              <a:rPr lang="cs-CZ" altLang="en-US" sz="1600" kern="0" dirty="0"/>
            </a:br>
            <a:r>
              <a:rPr lang="cs-CZ" altLang="en-US" sz="1600" kern="0" dirty="0"/>
              <a:t>Typické úkoly: shlukování, detekce anomálií, odhad rozložení pravděpodobnosti, ...</a:t>
            </a:r>
            <a:endParaRPr lang="en-US" altLang="en-US" sz="1600" kern="0" dirty="0"/>
          </a:p>
          <a:p>
            <a:pPr lvl="1">
              <a:lnSpc>
                <a:spcPct val="80000"/>
              </a:lnSpc>
            </a:pPr>
            <a:r>
              <a:rPr lang="en-US" altLang="en-US" sz="1800" kern="0" dirty="0"/>
              <a:t>Semi-</a:t>
            </a:r>
            <a:r>
              <a:rPr lang="cs-CZ" altLang="en-US" sz="1800" kern="0" dirty="0"/>
              <a:t>supervizované učení (</a:t>
            </a:r>
            <a:r>
              <a:rPr lang="en-US" altLang="en-US" sz="1800" kern="0" dirty="0"/>
              <a:t>Semi-supervised</a:t>
            </a:r>
            <a:r>
              <a:rPr lang="cs-CZ" altLang="en-US" sz="1800" kern="0" dirty="0"/>
              <a:t> learning)</a:t>
            </a:r>
            <a:endParaRPr lang="en-US" altLang="en-US" sz="1800" kern="0" dirty="0"/>
          </a:p>
          <a:p>
            <a:pPr lvl="2">
              <a:lnSpc>
                <a:spcPct val="80000"/>
              </a:lnSpc>
            </a:pPr>
            <a:r>
              <a:rPr lang="cs-CZ" altLang="en-US" sz="1600" kern="0" dirty="0"/>
              <a:t>Některé trénovací vzory jsou anotované dvojice vstup</a:t>
            </a:r>
            <a:r>
              <a:rPr lang="en-US" altLang="en-US" sz="1600" kern="0" dirty="0"/>
              <a:t>/</a:t>
            </a:r>
            <a:r>
              <a:rPr lang="cs-CZ" altLang="en-US" sz="1600" kern="0" dirty="0"/>
              <a:t>výstum, ale pro některé (většinu) máme jen neonatované vstupy.</a:t>
            </a:r>
            <a:endParaRPr lang="en-US" altLang="en-US" sz="1600" kern="0" dirty="0"/>
          </a:p>
          <a:p>
            <a:pPr lvl="1">
              <a:lnSpc>
                <a:spcPct val="80000"/>
              </a:lnSpc>
            </a:pPr>
            <a:r>
              <a:rPr lang="cs-CZ" altLang="en-US" sz="1800" kern="0" dirty="0"/>
              <a:t>Posilované učení (</a:t>
            </a:r>
            <a:r>
              <a:rPr lang="en-US" altLang="en-US" sz="1800" kern="0" dirty="0"/>
              <a:t>Reinforcement learning</a:t>
            </a:r>
            <a:r>
              <a:rPr lang="cs-CZ" altLang="en-US" sz="1800" kern="0" dirty="0"/>
              <a:t>)</a:t>
            </a:r>
            <a:endParaRPr lang="en-US" altLang="en-US" sz="1800" kern="0" dirty="0"/>
          </a:p>
          <a:p>
            <a:pPr lvl="2">
              <a:lnSpc>
                <a:spcPct val="80000"/>
              </a:lnSpc>
            </a:pPr>
            <a:r>
              <a:rPr lang="cs-CZ" altLang="en-US" sz="1600" kern="0" dirty="0"/>
              <a:t>Parametry modelu jsou upravovány na základě pozitivního či negativního zpětné vazby po tom co uděláme serii rozhodnutí</a:t>
            </a:r>
            <a:r>
              <a:rPr lang="en-US" altLang="en-US" sz="1600" kern="0" dirty="0"/>
              <a:t>/</a:t>
            </a:r>
            <a:r>
              <a:rPr lang="cs-CZ" altLang="en-US" sz="1600" kern="0" dirty="0"/>
              <a:t>akcí </a:t>
            </a:r>
            <a:r>
              <a:rPr lang="en-US" altLang="en-US" sz="1600" kern="0" dirty="0"/>
              <a:t>(</a:t>
            </a:r>
            <a:r>
              <a:rPr lang="cs-CZ" altLang="en-US" sz="1600" kern="0" dirty="0"/>
              <a:t>např. na  konci vyhrané</a:t>
            </a:r>
            <a:r>
              <a:rPr lang="en-US" altLang="en-US" sz="1600" kern="0" dirty="0"/>
              <a:t>/</a:t>
            </a:r>
            <a:r>
              <a:rPr lang="cs-CZ" altLang="en-US" sz="1600" kern="0" dirty="0"/>
              <a:t>prohrané hry, po (ne)uspěšné jízdě automaticky řízeným autem</a:t>
            </a:r>
            <a:r>
              <a:rPr lang="en-US" altLang="en-US" sz="1600" kern="0" dirty="0"/>
              <a:t>)</a:t>
            </a:r>
            <a:r>
              <a:rPr lang="cs-CZ" altLang="en-US" sz="1600" kern="0" dirty="0"/>
              <a:t>.</a:t>
            </a:r>
          </a:p>
          <a:p>
            <a:pPr lvl="2">
              <a:lnSpc>
                <a:spcPct val="80000"/>
              </a:lnSpc>
            </a:pPr>
            <a:r>
              <a:rPr lang="cs-CZ" altLang="en-US" sz="1600" kern="0" dirty="0"/>
              <a:t>Příklady</a:t>
            </a:r>
            <a:r>
              <a:rPr lang="en-US" altLang="en-US" sz="1600" kern="0" dirty="0"/>
              <a:t>:</a:t>
            </a:r>
            <a:r>
              <a:rPr lang="cs-CZ" altLang="en-US" sz="1600" kern="0" dirty="0"/>
              <a:t> naučit řídit autonomní vozidlo, naučit  počítač hrát deskové či počítačové hry</a:t>
            </a:r>
            <a:endParaRPr lang="en-US" altLang="en-US" sz="1600" kern="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40657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AD51-8175-403D-812B-D77151D4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cs-CZ" altLang="en-US" dirty="0"/>
              <a:t>Učení s učitelem </a:t>
            </a:r>
            <a:br>
              <a:rPr lang="cs-CZ" altLang="en-US" dirty="0"/>
            </a:br>
            <a:r>
              <a:rPr lang="cs-CZ" altLang="en-US" sz="2800" dirty="0"/>
              <a:t>(</a:t>
            </a:r>
            <a:r>
              <a:rPr lang="en-US" altLang="en-US" sz="2800" dirty="0"/>
              <a:t>Supervised </a:t>
            </a:r>
            <a:r>
              <a:rPr lang="cs-CZ" altLang="en-US" sz="2800" dirty="0"/>
              <a:t>L</a:t>
            </a:r>
            <a:r>
              <a:rPr lang="en-US" altLang="en-US" sz="2800" dirty="0"/>
              <a:t>earning</a:t>
            </a:r>
            <a:r>
              <a:rPr lang="cs-CZ" altLang="en-US" sz="2800" dirty="0"/>
              <a:t>)</a:t>
            </a:r>
            <a:endParaRPr lang="cs-CZ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C6121-EF89-4D1C-91E9-0F6B4B4F85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1143000"/>
              </a:xfrm>
            </p:spPr>
            <p:txBody>
              <a:bodyPr/>
              <a:lstStyle/>
              <a:p>
                <a:r>
                  <a:rPr lang="cs-CZ" altLang="en-US" sz="2000" dirty="0"/>
                  <a:t>Trénovací vzory jsou dvojice vstupů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cs-CZ" altLang="en-US" sz="2000" dirty="0"/>
                  <a:t> a požadovaných výstupů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cs-CZ" altLang="en-US" sz="2000" dirty="0"/>
                  <a:t> </a:t>
                </a:r>
                <a:r>
                  <a:rPr lang="cs-CZ" sz="2000" dirty="0"/>
                  <a:t>Klasifikace</a:t>
                </a:r>
                <a:r>
                  <a:rPr lang="en-US" sz="2000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C6121-EF89-4D1C-91E9-0F6B4B4F85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1143000"/>
              </a:xfrm>
              <a:blipFill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84C1A8-C688-4913-A914-277BD2C6AC56}"/>
                  </a:ext>
                </a:extLst>
              </p:cNvPr>
              <p:cNvSpPr/>
              <p:nvPr/>
            </p:nvSpPr>
            <p:spPr>
              <a:xfrm>
                <a:off x="4362450" y="2133600"/>
                <a:ext cx="1069139" cy="553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84C1A8-C688-4913-A914-277BD2C6AC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450" y="2133600"/>
                <a:ext cx="1069139" cy="5535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B5106D3-E4B0-4FE4-8C0F-F1EB74C4B97A}"/>
                  </a:ext>
                </a:extLst>
              </p:cNvPr>
              <p:cNvSpPr/>
              <p:nvPr/>
            </p:nvSpPr>
            <p:spPr>
              <a:xfrm>
                <a:off x="5791200" y="2230245"/>
                <a:ext cx="24548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𝑔𝑟𝑒𝑒𝑛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rgbClr val="1700C0"/>
                          </a:solidFill>
                          <a:latin typeface="Cambria Math" panose="02040503050406030204" pitchFamily="18" charset="0"/>
                        </a:rPr>
                        <m:t>𝑏𝑙𝑢𝑒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B5106D3-E4B0-4FE4-8C0F-F1EB74C4B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230245"/>
                <a:ext cx="2454839" cy="369332"/>
              </a:xfrm>
              <a:prstGeom prst="rect">
                <a:avLst/>
              </a:prstGeom>
              <a:blipFill>
                <a:blip r:embed="rId4"/>
                <a:stretch>
                  <a:fillRect b="-18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6EEF739-9032-4BD9-92A9-4C2ABD421775}"/>
              </a:ext>
            </a:extLst>
          </p:cNvPr>
          <p:cNvGrpSpPr/>
          <p:nvPr/>
        </p:nvGrpSpPr>
        <p:grpSpPr>
          <a:xfrm>
            <a:off x="438150" y="2057400"/>
            <a:ext cx="3752850" cy="2590800"/>
            <a:chOff x="438150" y="2057400"/>
            <a:chExt cx="3752850" cy="2590800"/>
          </a:xfrm>
        </p:grpSpPr>
        <p:pic>
          <p:nvPicPr>
            <p:cNvPr id="72706" name="Picture 2">
              <a:extLst>
                <a:ext uri="{FF2B5EF4-FFF2-40B4-BE49-F238E27FC236}">
                  <a16:creationId xmlns:a16="http://schemas.microsoft.com/office/drawing/2014/main" id="{6FE634BE-0A20-4077-99C5-F709A6609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50" y="2057400"/>
              <a:ext cx="3752850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2CE8EDF-6357-4D3F-910E-F83AA2FE8AA6}"/>
                </a:ext>
              </a:extLst>
            </p:cNvPr>
            <p:cNvSpPr/>
            <p:nvPr/>
          </p:nvSpPr>
          <p:spPr>
            <a:xfrm>
              <a:off x="25146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2708" name="Picture 4">
            <a:extLst>
              <a:ext uri="{FF2B5EF4-FFF2-40B4-BE49-F238E27FC236}">
                <a16:creationId xmlns:a16="http://schemas.microsoft.com/office/drawing/2014/main" id="{3D20F038-EAE3-4581-AC4C-DE6669AD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383857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E79CD5C-9FE9-4D8A-9ACF-36E7EA97979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7200" y="4846638"/>
                <a:ext cx="4495802" cy="1935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000" kern="0" dirty="0"/>
                  <a:t>Regrese</a:t>
                </a:r>
                <a:r>
                  <a:rPr lang="en-US" sz="2000" kern="0" dirty="0"/>
                  <a:t>:</a:t>
                </a:r>
                <a:br>
                  <a:rPr lang="en-US" sz="2000" kern="0" dirty="0"/>
                </a:br>
                <a:r>
                  <a:rPr lang="cs-CZ" sz="2000" kern="0" dirty="0"/>
                  <a:t>Na trenovacích vzorech se učíme predikovat pravděpodobné hodnoty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cs-CZ" sz="2000" kern="0" dirty="0"/>
                  <a:t> pro nové vstupy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cs-CZ" sz="2000" kern="0" dirty="0"/>
                  <a:t>.</a:t>
                </a:r>
                <a:br>
                  <a:rPr lang="cs-CZ" sz="2000" kern="0" dirty="0"/>
                </a:br>
                <a:r>
                  <a:rPr lang="cs-CZ" sz="2000" kern="0" dirty="0"/>
                  <a:t>Tedy učíme se funkci </a:t>
                </a:r>
                <a14:m>
                  <m:oMath xmlns:m="http://schemas.openxmlformats.org/officeDocument/2006/math"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kern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cs-CZ" sz="200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E79CD5C-9FE9-4D8A-9ACF-36E7EA979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4846638"/>
                <a:ext cx="4495802" cy="1935162"/>
              </a:xfrm>
              <a:prstGeom prst="rect">
                <a:avLst/>
              </a:prstGeom>
              <a:blipFill>
                <a:blip r:embed="rId7"/>
                <a:stretch>
                  <a:fillRect l="-1220" t="-12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35A5FC-47C3-454C-93E2-1C0BDAFA6A12}"/>
              </a:ext>
            </a:extLst>
          </p:cNvPr>
          <p:cNvSpPr txBox="1">
            <a:spLocks/>
          </p:cNvSpPr>
          <p:nvPr/>
        </p:nvSpPr>
        <p:spPr bwMode="auto">
          <a:xfrm>
            <a:off x="4114800" y="2743200"/>
            <a:ext cx="502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2000" kern="0" dirty="0"/>
              <a:t>Na trenovacích vzorech </a:t>
            </a:r>
            <a:r>
              <a:rPr lang="en-US" sz="2000" kern="0" dirty="0"/>
              <a:t>(</a:t>
            </a:r>
            <a:r>
              <a:rPr lang="cs-CZ" sz="2000" kern="0" dirty="0"/>
              <a:t>barevné tečký</a:t>
            </a:r>
            <a:r>
              <a:rPr lang="en-US" sz="2000" kern="0" dirty="0"/>
              <a:t>) </a:t>
            </a:r>
            <a:r>
              <a:rPr lang="cs-CZ" sz="2000" kern="0" dirty="0"/>
              <a:t>se učíme přiřadit třídu </a:t>
            </a:r>
            <a:r>
              <a:rPr lang="en-US" sz="2000" kern="0" dirty="0"/>
              <a:t>(</a:t>
            </a:r>
            <a:r>
              <a:rPr lang="cs-CZ" sz="2000" kern="0" dirty="0"/>
              <a:t>barvu</a:t>
            </a:r>
            <a:r>
              <a:rPr lang="en-US" sz="2000" kern="0" dirty="0"/>
              <a:t>) </a:t>
            </a:r>
            <a:r>
              <a:rPr lang="cs-CZ" sz="2000" kern="0" dirty="0"/>
              <a:t>novému před tím neviděnému vzoru </a:t>
            </a:r>
            <a:r>
              <a:rPr lang="en-US" sz="2000" kern="0" dirty="0"/>
              <a:t>(</a:t>
            </a:r>
            <a:r>
              <a:rPr lang="cs-CZ" sz="2000" kern="0" dirty="0"/>
              <a:t>černá tečka</a:t>
            </a:r>
            <a:r>
              <a:rPr lang="en-US" sz="2000" kern="0" dirty="0"/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521A91-0068-4B41-A16F-CE01DAE220A6}"/>
              </a:ext>
            </a:extLst>
          </p:cNvPr>
          <p:cNvCxnSpPr>
            <a:cxnSpLocks/>
          </p:cNvCxnSpPr>
          <p:nvPr/>
        </p:nvCxnSpPr>
        <p:spPr>
          <a:xfrm flipH="1">
            <a:off x="6999249" y="4382429"/>
            <a:ext cx="11151" cy="2051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10F2E3-5C6D-4686-B3E0-2DED88F190D5}"/>
              </a:ext>
            </a:extLst>
          </p:cNvPr>
          <p:cNvSpPr/>
          <p:nvPr/>
        </p:nvSpPr>
        <p:spPr>
          <a:xfrm>
            <a:off x="5465379" y="4572001"/>
            <a:ext cx="2858814" cy="1744716"/>
          </a:xfrm>
          <a:custGeom>
            <a:avLst/>
            <a:gdLst>
              <a:gd name="connsiteX0" fmla="*/ 0 w 3552497"/>
              <a:gd name="connsiteY0" fmla="*/ 261281 h 2253571"/>
              <a:gd name="connsiteX1" fmla="*/ 84083 w 3552497"/>
              <a:gd name="connsiteY1" fmla="*/ 51074 h 2253571"/>
              <a:gd name="connsiteX2" fmla="*/ 189186 w 3552497"/>
              <a:gd name="connsiteY2" fmla="*/ 135156 h 2253571"/>
              <a:gd name="connsiteX3" fmla="*/ 725214 w 3552497"/>
              <a:gd name="connsiteY3" fmla="*/ 1406908 h 2253571"/>
              <a:gd name="connsiteX4" fmla="*/ 998483 w 3552497"/>
              <a:gd name="connsiteY4" fmla="*/ 1680177 h 2253571"/>
              <a:gd name="connsiteX5" fmla="*/ 1387366 w 3552497"/>
              <a:gd name="connsiteY5" fmla="*/ 1133639 h 2253571"/>
              <a:gd name="connsiteX6" fmla="*/ 1839311 w 3552497"/>
              <a:gd name="connsiteY6" fmla="*/ 187708 h 2253571"/>
              <a:gd name="connsiteX7" fmla="*/ 2102069 w 3552497"/>
              <a:gd name="connsiteY7" fmla="*/ 166687 h 2253571"/>
              <a:gd name="connsiteX8" fmla="*/ 2921876 w 3552497"/>
              <a:gd name="connsiteY8" fmla="*/ 1774770 h 2253571"/>
              <a:gd name="connsiteX9" fmla="*/ 3352800 w 3552497"/>
              <a:gd name="connsiteY9" fmla="*/ 2216205 h 2253571"/>
              <a:gd name="connsiteX10" fmla="*/ 3384331 w 3552497"/>
              <a:gd name="connsiteY10" fmla="*/ 2153143 h 2253571"/>
              <a:gd name="connsiteX11" fmla="*/ 3552497 w 3552497"/>
              <a:gd name="connsiteY11" fmla="*/ 1543543 h 2253571"/>
              <a:gd name="connsiteX0" fmla="*/ 0 w 3387933"/>
              <a:gd name="connsiteY0" fmla="*/ 261281 h 2253571"/>
              <a:gd name="connsiteX1" fmla="*/ 84083 w 3387933"/>
              <a:gd name="connsiteY1" fmla="*/ 51074 h 2253571"/>
              <a:gd name="connsiteX2" fmla="*/ 189186 w 3387933"/>
              <a:gd name="connsiteY2" fmla="*/ 135156 h 2253571"/>
              <a:gd name="connsiteX3" fmla="*/ 725214 w 3387933"/>
              <a:gd name="connsiteY3" fmla="*/ 1406908 h 2253571"/>
              <a:gd name="connsiteX4" fmla="*/ 998483 w 3387933"/>
              <a:gd name="connsiteY4" fmla="*/ 1680177 h 2253571"/>
              <a:gd name="connsiteX5" fmla="*/ 1387366 w 3387933"/>
              <a:gd name="connsiteY5" fmla="*/ 1133639 h 2253571"/>
              <a:gd name="connsiteX6" fmla="*/ 1839311 w 3387933"/>
              <a:gd name="connsiteY6" fmla="*/ 187708 h 2253571"/>
              <a:gd name="connsiteX7" fmla="*/ 2102069 w 3387933"/>
              <a:gd name="connsiteY7" fmla="*/ 166687 h 2253571"/>
              <a:gd name="connsiteX8" fmla="*/ 2921876 w 3387933"/>
              <a:gd name="connsiteY8" fmla="*/ 1774770 h 2253571"/>
              <a:gd name="connsiteX9" fmla="*/ 3352800 w 3387933"/>
              <a:gd name="connsiteY9" fmla="*/ 2216205 h 2253571"/>
              <a:gd name="connsiteX10" fmla="*/ 3384331 w 3387933"/>
              <a:gd name="connsiteY10" fmla="*/ 2153143 h 2253571"/>
              <a:gd name="connsiteX0" fmla="*/ 0 w 3352800"/>
              <a:gd name="connsiteY0" fmla="*/ 261281 h 2216205"/>
              <a:gd name="connsiteX1" fmla="*/ 84083 w 3352800"/>
              <a:gd name="connsiteY1" fmla="*/ 51074 h 2216205"/>
              <a:gd name="connsiteX2" fmla="*/ 189186 w 3352800"/>
              <a:gd name="connsiteY2" fmla="*/ 135156 h 2216205"/>
              <a:gd name="connsiteX3" fmla="*/ 725214 w 3352800"/>
              <a:gd name="connsiteY3" fmla="*/ 1406908 h 2216205"/>
              <a:gd name="connsiteX4" fmla="*/ 998483 w 3352800"/>
              <a:gd name="connsiteY4" fmla="*/ 1680177 h 2216205"/>
              <a:gd name="connsiteX5" fmla="*/ 1387366 w 3352800"/>
              <a:gd name="connsiteY5" fmla="*/ 1133639 h 2216205"/>
              <a:gd name="connsiteX6" fmla="*/ 1839311 w 3352800"/>
              <a:gd name="connsiteY6" fmla="*/ 187708 h 2216205"/>
              <a:gd name="connsiteX7" fmla="*/ 2102069 w 3352800"/>
              <a:gd name="connsiteY7" fmla="*/ 166687 h 2216205"/>
              <a:gd name="connsiteX8" fmla="*/ 2921876 w 3352800"/>
              <a:gd name="connsiteY8" fmla="*/ 1774770 h 2216205"/>
              <a:gd name="connsiteX9" fmla="*/ 3352800 w 3352800"/>
              <a:gd name="connsiteY9" fmla="*/ 2216205 h 2216205"/>
              <a:gd name="connsiteX0" fmla="*/ 0 w 2921876"/>
              <a:gd name="connsiteY0" fmla="*/ 261281 h 1774770"/>
              <a:gd name="connsiteX1" fmla="*/ 84083 w 2921876"/>
              <a:gd name="connsiteY1" fmla="*/ 51074 h 1774770"/>
              <a:gd name="connsiteX2" fmla="*/ 189186 w 2921876"/>
              <a:gd name="connsiteY2" fmla="*/ 135156 h 1774770"/>
              <a:gd name="connsiteX3" fmla="*/ 725214 w 2921876"/>
              <a:gd name="connsiteY3" fmla="*/ 1406908 h 1774770"/>
              <a:gd name="connsiteX4" fmla="*/ 998483 w 2921876"/>
              <a:gd name="connsiteY4" fmla="*/ 1680177 h 1774770"/>
              <a:gd name="connsiteX5" fmla="*/ 1387366 w 2921876"/>
              <a:gd name="connsiteY5" fmla="*/ 1133639 h 1774770"/>
              <a:gd name="connsiteX6" fmla="*/ 1839311 w 2921876"/>
              <a:gd name="connsiteY6" fmla="*/ 187708 h 1774770"/>
              <a:gd name="connsiteX7" fmla="*/ 2102069 w 2921876"/>
              <a:gd name="connsiteY7" fmla="*/ 166687 h 1774770"/>
              <a:gd name="connsiteX8" fmla="*/ 2921876 w 2921876"/>
              <a:gd name="connsiteY8" fmla="*/ 1774770 h 1774770"/>
              <a:gd name="connsiteX0" fmla="*/ 0 w 2921876"/>
              <a:gd name="connsiteY0" fmla="*/ 271634 h 1785123"/>
              <a:gd name="connsiteX1" fmla="*/ 84083 w 2921876"/>
              <a:gd name="connsiteY1" fmla="*/ 61427 h 1785123"/>
              <a:gd name="connsiteX2" fmla="*/ 725214 w 2921876"/>
              <a:gd name="connsiteY2" fmla="*/ 1417261 h 1785123"/>
              <a:gd name="connsiteX3" fmla="*/ 998483 w 2921876"/>
              <a:gd name="connsiteY3" fmla="*/ 1690530 h 1785123"/>
              <a:gd name="connsiteX4" fmla="*/ 1387366 w 2921876"/>
              <a:gd name="connsiteY4" fmla="*/ 1143992 h 1785123"/>
              <a:gd name="connsiteX5" fmla="*/ 1839311 w 2921876"/>
              <a:gd name="connsiteY5" fmla="*/ 198061 h 1785123"/>
              <a:gd name="connsiteX6" fmla="*/ 2102069 w 2921876"/>
              <a:gd name="connsiteY6" fmla="*/ 177040 h 1785123"/>
              <a:gd name="connsiteX7" fmla="*/ 2921876 w 2921876"/>
              <a:gd name="connsiteY7" fmla="*/ 1785123 h 1785123"/>
              <a:gd name="connsiteX0" fmla="*/ 0 w 2921876"/>
              <a:gd name="connsiteY0" fmla="*/ 271634 h 1785123"/>
              <a:gd name="connsiteX1" fmla="*/ 126124 w 2921876"/>
              <a:gd name="connsiteY1" fmla="*/ 61427 h 1785123"/>
              <a:gd name="connsiteX2" fmla="*/ 725214 w 2921876"/>
              <a:gd name="connsiteY2" fmla="*/ 1417261 h 1785123"/>
              <a:gd name="connsiteX3" fmla="*/ 998483 w 2921876"/>
              <a:gd name="connsiteY3" fmla="*/ 1690530 h 1785123"/>
              <a:gd name="connsiteX4" fmla="*/ 1387366 w 2921876"/>
              <a:gd name="connsiteY4" fmla="*/ 1143992 h 1785123"/>
              <a:gd name="connsiteX5" fmla="*/ 1839311 w 2921876"/>
              <a:gd name="connsiteY5" fmla="*/ 198061 h 1785123"/>
              <a:gd name="connsiteX6" fmla="*/ 2102069 w 2921876"/>
              <a:gd name="connsiteY6" fmla="*/ 177040 h 1785123"/>
              <a:gd name="connsiteX7" fmla="*/ 2921876 w 2921876"/>
              <a:gd name="connsiteY7" fmla="*/ 1785123 h 1785123"/>
              <a:gd name="connsiteX0" fmla="*/ 0 w 2921876"/>
              <a:gd name="connsiteY0" fmla="*/ 271634 h 1785123"/>
              <a:gd name="connsiteX1" fmla="*/ 168166 w 2921876"/>
              <a:gd name="connsiteY1" fmla="*/ 61427 h 1785123"/>
              <a:gd name="connsiteX2" fmla="*/ 725214 w 2921876"/>
              <a:gd name="connsiteY2" fmla="*/ 1417261 h 1785123"/>
              <a:gd name="connsiteX3" fmla="*/ 998483 w 2921876"/>
              <a:gd name="connsiteY3" fmla="*/ 1690530 h 1785123"/>
              <a:gd name="connsiteX4" fmla="*/ 1387366 w 2921876"/>
              <a:gd name="connsiteY4" fmla="*/ 1143992 h 1785123"/>
              <a:gd name="connsiteX5" fmla="*/ 1839311 w 2921876"/>
              <a:gd name="connsiteY5" fmla="*/ 198061 h 1785123"/>
              <a:gd name="connsiteX6" fmla="*/ 2102069 w 2921876"/>
              <a:gd name="connsiteY6" fmla="*/ 177040 h 1785123"/>
              <a:gd name="connsiteX7" fmla="*/ 2921876 w 2921876"/>
              <a:gd name="connsiteY7" fmla="*/ 1785123 h 1785123"/>
              <a:gd name="connsiteX0" fmla="*/ 0 w 2921876"/>
              <a:gd name="connsiteY0" fmla="*/ 280769 h 1794258"/>
              <a:gd name="connsiteX1" fmla="*/ 136635 w 2921876"/>
              <a:gd name="connsiteY1" fmla="*/ 60052 h 1794258"/>
              <a:gd name="connsiteX2" fmla="*/ 725214 w 2921876"/>
              <a:gd name="connsiteY2" fmla="*/ 1426396 h 1794258"/>
              <a:gd name="connsiteX3" fmla="*/ 998483 w 2921876"/>
              <a:gd name="connsiteY3" fmla="*/ 1699665 h 1794258"/>
              <a:gd name="connsiteX4" fmla="*/ 1387366 w 2921876"/>
              <a:gd name="connsiteY4" fmla="*/ 1153127 h 1794258"/>
              <a:gd name="connsiteX5" fmla="*/ 1839311 w 2921876"/>
              <a:gd name="connsiteY5" fmla="*/ 207196 h 1794258"/>
              <a:gd name="connsiteX6" fmla="*/ 2102069 w 2921876"/>
              <a:gd name="connsiteY6" fmla="*/ 186175 h 1794258"/>
              <a:gd name="connsiteX7" fmla="*/ 2921876 w 2921876"/>
              <a:gd name="connsiteY7" fmla="*/ 1794258 h 1794258"/>
              <a:gd name="connsiteX0" fmla="*/ 0 w 2921876"/>
              <a:gd name="connsiteY0" fmla="*/ 391575 h 1905064"/>
              <a:gd name="connsiteX1" fmla="*/ 136635 w 2921876"/>
              <a:gd name="connsiteY1" fmla="*/ 170858 h 1905064"/>
              <a:gd name="connsiteX2" fmla="*/ 725214 w 2921876"/>
              <a:gd name="connsiteY2" fmla="*/ 1537202 h 1905064"/>
              <a:gd name="connsiteX3" fmla="*/ 998483 w 2921876"/>
              <a:gd name="connsiteY3" fmla="*/ 1810471 h 1905064"/>
              <a:gd name="connsiteX4" fmla="*/ 1387366 w 2921876"/>
              <a:gd name="connsiteY4" fmla="*/ 1263933 h 1905064"/>
              <a:gd name="connsiteX5" fmla="*/ 1839311 w 2921876"/>
              <a:gd name="connsiteY5" fmla="*/ 318002 h 1905064"/>
              <a:gd name="connsiteX6" fmla="*/ 2102069 w 2921876"/>
              <a:gd name="connsiteY6" fmla="*/ 296981 h 1905064"/>
              <a:gd name="connsiteX7" fmla="*/ 2921876 w 2921876"/>
              <a:gd name="connsiteY7" fmla="*/ 1905064 h 1905064"/>
              <a:gd name="connsiteX0" fmla="*/ 0 w 2921876"/>
              <a:gd name="connsiteY0" fmla="*/ 391575 h 1905064"/>
              <a:gd name="connsiteX1" fmla="*/ 136635 w 2921876"/>
              <a:gd name="connsiteY1" fmla="*/ 170858 h 1905064"/>
              <a:gd name="connsiteX2" fmla="*/ 725214 w 2921876"/>
              <a:gd name="connsiteY2" fmla="*/ 1537202 h 1905064"/>
              <a:gd name="connsiteX3" fmla="*/ 998483 w 2921876"/>
              <a:gd name="connsiteY3" fmla="*/ 1810471 h 1905064"/>
              <a:gd name="connsiteX4" fmla="*/ 1387366 w 2921876"/>
              <a:gd name="connsiteY4" fmla="*/ 1263933 h 1905064"/>
              <a:gd name="connsiteX5" fmla="*/ 1839311 w 2921876"/>
              <a:gd name="connsiteY5" fmla="*/ 318002 h 1905064"/>
              <a:gd name="connsiteX6" fmla="*/ 2102069 w 2921876"/>
              <a:gd name="connsiteY6" fmla="*/ 296981 h 1905064"/>
              <a:gd name="connsiteX7" fmla="*/ 2921876 w 2921876"/>
              <a:gd name="connsiteY7" fmla="*/ 1905064 h 1905064"/>
              <a:gd name="connsiteX0" fmla="*/ 0 w 2921876"/>
              <a:gd name="connsiteY0" fmla="*/ 270359 h 1783848"/>
              <a:gd name="connsiteX1" fmla="*/ 136635 w 2921876"/>
              <a:gd name="connsiteY1" fmla="*/ 49642 h 1783848"/>
              <a:gd name="connsiteX2" fmla="*/ 725214 w 2921876"/>
              <a:gd name="connsiteY2" fmla="*/ 1415986 h 1783848"/>
              <a:gd name="connsiteX3" fmla="*/ 998483 w 2921876"/>
              <a:gd name="connsiteY3" fmla="*/ 1689255 h 1783848"/>
              <a:gd name="connsiteX4" fmla="*/ 1387366 w 2921876"/>
              <a:gd name="connsiteY4" fmla="*/ 1142717 h 1783848"/>
              <a:gd name="connsiteX5" fmla="*/ 1839311 w 2921876"/>
              <a:gd name="connsiteY5" fmla="*/ 196786 h 1783848"/>
              <a:gd name="connsiteX6" fmla="*/ 2102069 w 2921876"/>
              <a:gd name="connsiteY6" fmla="*/ 175765 h 1783848"/>
              <a:gd name="connsiteX7" fmla="*/ 2921876 w 2921876"/>
              <a:gd name="connsiteY7" fmla="*/ 1783848 h 1783848"/>
              <a:gd name="connsiteX0" fmla="*/ 0 w 2921876"/>
              <a:gd name="connsiteY0" fmla="*/ 270359 h 1783848"/>
              <a:gd name="connsiteX1" fmla="*/ 168166 w 2921876"/>
              <a:gd name="connsiteY1" fmla="*/ 49642 h 1783848"/>
              <a:gd name="connsiteX2" fmla="*/ 725214 w 2921876"/>
              <a:gd name="connsiteY2" fmla="*/ 1415986 h 1783848"/>
              <a:gd name="connsiteX3" fmla="*/ 998483 w 2921876"/>
              <a:gd name="connsiteY3" fmla="*/ 1689255 h 1783848"/>
              <a:gd name="connsiteX4" fmla="*/ 1387366 w 2921876"/>
              <a:gd name="connsiteY4" fmla="*/ 1142717 h 1783848"/>
              <a:gd name="connsiteX5" fmla="*/ 1839311 w 2921876"/>
              <a:gd name="connsiteY5" fmla="*/ 196786 h 1783848"/>
              <a:gd name="connsiteX6" fmla="*/ 2102069 w 2921876"/>
              <a:gd name="connsiteY6" fmla="*/ 175765 h 1783848"/>
              <a:gd name="connsiteX7" fmla="*/ 2921876 w 2921876"/>
              <a:gd name="connsiteY7" fmla="*/ 1783848 h 1783848"/>
              <a:gd name="connsiteX0" fmla="*/ 12744 w 2934620"/>
              <a:gd name="connsiteY0" fmla="*/ 248167 h 1761656"/>
              <a:gd name="connsiteX1" fmla="*/ 180910 w 2934620"/>
              <a:gd name="connsiteY1" fmla="*/ 27450 h 1761656"/>
              <a:gd name="connsiteX2" fmla="*/ 737958 w 2934620"/>
              <a:gd name="connsiteY2" fmla="*/ 1393794 h 1761656"/>
              <a:gd name="connsiteX3" fmla="*/ 1011227 w 2934620"/>
              <a:gd name="connsiteY3" fmla="*/ 1667063 h 1761656"/>
              <a:gd name="connsiteX4" fmla="*/ 1400110 w 2934620"/>
              <a:gd name="connsiteY4" fmla="*/ 1120525 h 1761656"/>
              <a:gd name="connsiteX5" fmla="*/ 1852055 w 2934620"/>
              <a:gd name="connsiteY5" fmla="*/ 174594 h 1761656"/>
              <a:gd name="connsiteX6" fmla="*/ 2114813 w 2934620"/>
              <a:gd name="connsiteY6" fmla="*/ 153573 h 1761656"/>
              <a:gd name="connsiteX7" fmla="*/ 2934620 w 2934620"/>
              <a:gd name="connsiteY7" fmla="*/ 1761656 h 1761656"/>
              <a:gd name="connsiteX0" fmla="*/ 0 w 2921876"/>
              <a:gd name="connsiteY0" fmla="*/ 248167 h 1761656"/>
              <a:gd name="connsiteX1" fmla="*/ 168166 w 2921876"/>
              <a:gd name="connsiteY1" fmla="*/ 27450 h 1761656"/>
              <a:gd name="connsiteX2" fmla="*/ 725214 w 2921876"/>
              <a:gd name="connsiteY2" fmla="*/ 1393794 h 1761656"/>
              <a:gd name="connsiteX3" fmla="*/ 998483 w 2921876"/>
              <a:gd name="connsiteY3" fmla="*/ 1667063 h 1761656"/>
              <a:gd name="connsiteX4" fmla="*/ 1387366 w 2921876"/>
              <a:gd name="connsiteY4" fmla="*/ 1120525 h 1761656"/>
              <a:gd name="connsiteX5" fmla="*/ 1839311 w 2921876"/>
              <a:gd name="connsiteY5" fmla="*/ 174594 h 1761656"/>
              <a:gd name="connsiteX6" fmla="*/ 2102069 w 2921876"/>
              <a:gd name="connsiteY6" fmla="*/ 153573 h 1761656"/>
              <a:gd name="connsiteX7" fmla="*/ 2921876 w 2921876"/>
              <a:gd name="connsiteY7" fmla="*/ 1761656 h 1761656"/>
              <a:gd name="connsiteX0" fmla="*/ 0 w 2921876"/>
              <a:gd name="connsiteY0" fmla="*/ 248167 h 1761656"/>
              <a:gd name="connsiteX1" fmla="*/ 168166 w 2921876"/>
              <a:gd name="connsiteY1" fmla="*/ 27450 h 1761656"/>
              <a:gd name="connsiteX2" fmla="*/ 725214 w 2921876"/>
              <a:gd name="connsiteY2" fmla="*/ 1393794 h 1761656"/>
              <a:gd name="connsiteX3" fmla="*/ 998483 w 2921876"/>
              <a:gd name="connsiteY3" fmla="*/ 1667063 h 1761656"/>
              <a:gd name="connsiteX4" fmla="*/ 1387366 w 2921876"/>
              <a:gd name="connsiteY4" fmla="*/ 1120525 h 1761656"/>
              <a:gd name="connsiteX5" fmla="*/ 1839311 w 2921876"/>
              <a:gd name="connsiteY5" fmla="*/ 174594 h 1761656"/>
              <a:gd name="connsiteX6" fmla="*/ 2102069 w 2921876"/>
              <a:gd name="connsiteY6" fmla="*/ 153573 h 1761656"/>
              <a:gd name="connsiteX7" fmla="*/ 2921876 w 2921876"/>
              <a:gd name="connsiteY7" fmla="*/ 1761656 h 1761656"/>
              <a:gd name="connsiteX0" fmla="*/ 0 w 2921876"/>
              <a:gd name="connsiteY0" fmla="*/ 248167 h 1761656"/>
              <a:gd name="connsiteX1" fmla="*/ 168166 w 2921876"/>
              <a:gd name="connsiteY1" fmla="*/ 27450 h 1761656"/>
              <a:gd name="connsiteX2" fmla="*/ 725214 w 2921876"/>
              <a:gd name="connsiteY2" fmla="*/ 1393794 h 1761656"/>
              <a:gd name="connsiteX3" fmla="*/ 998483 w 2921876"/>
              <a:gd name="connsiteY3" fmla="*/ 1667063 h 1761656"/>
              <a:gd name="connsiteX4" fmla="*/ 1387366 w 2921876"/>
              <a:gd name="connsiteY4" fmla="*/ 1120525 h 1761656"/>
              <a:gd name="connsiteX5" fmla="*/ 1839311 w 2921876"/>
              <a:gd name="connsiteY5" fmla="*/ 174594 h 1761656"/>
              <a:gd name="connsiteX6" fmla="*/ 2102069 w 2921876"/>
              <a:gd name="connsiteY6" fmla="*/ 153573 h 1761656"/>
              <a:gd name="connsiteX7" fmla="*/ 2921876 w 2921876"/>
              <a:gd name="connsiteY7" fmla="*/ 1761656 h 1761656"/>
              <a:gd name="connsiteX0" fmla="*/ 0 w 2921876"/>
              <a:gd name="connsiteY0" fmla="*/ 248167 h 1761656"/>
              <a:gd name="connsiteX1" fmla="*/ 147145 w 2921876"/>
              <a:gd name="connsiteY1" fmla="*/ 27450 h 1761656"/>
              <a:gd name="connsiteX2" fmla="*/ 725214 w 2921876"/>
              <a:gd name="connsiteY2" fmla="*/ 1393794 h 1761656"/>
              <a:gd name="connsiteX3" fmla="*/ 998483 w 2921876"/>
              <a:gd name="connsiteY3" fmla="*/ 1667063 h 1761656"/>
              <a:gd name="connsiteX4" fmla="*/ 1387366 w 2921876"/>
              <a:gd name="connsiteY4" fmla="*/ 1120525 h 1761656"/>
              <a:gd name="connsiteX5" fmla="*/ 1839311 w 2921876"/>
              <a:gd name="connsiteY5" fmla="*/ 174594 h 1761656"/>
              <a:gd name="connsiteX6" fmla="*/ 2102069 w 2921876"/>
              <a:gd name="connsiteY6" fmla="*/ 153573 h 1761656"/>
              <a:gd name="connsiteX7" fmla="*/ 2921876 w 2921876"/>
              <a:gd name="connsiteY7" fmla="*/ 1761656 h 1761656"/>
              <a:gd name="connsiteX0" fmla="*/ 0 w 2921876"/>
              <a:gd name="connsiteY0" fmla="*/ 248167 h 1761656"/>
              <a:gd name="connsiteX1" fmla="*/ 147145 w 2921876"/>
              <a:gd name="connsiteY1" fmla="*/ 27450 h 1761656"/>
              <a:gd name="connsiteX2" fmla="*/ 504497 w 2921876"/>
              <a:gd name="connsiteY2" fmla="*/ 857766 h 1761656"/>
              <a:gd name="connsiteX3" fmla="*/ 998483 w 2921876"/>
              <a:gd name="connsiteY3" fmla="*/ 1667063 h 1761656"/>
              <a:gd name="connsiteX4" fmla="*/ 1387366 w 2921876"/>
              <a:gd name="connsiteY4" fmla="*/ 1120525 h 1761656"/>
              <a:gd name="connsiteX5" fmla="*/ 1839311 w 2921876"/>
              <a:gd name="connsiteY5" fmla="*/ 174594 h 1761656"/>
              <a:gd name="connsiteX6" fmla="*/ 2102069 w 2921876"/>
              <a:gd name="connsiteY6" fmla="*/ 153573 h 1761656"/>
              <a:gd name="connsiteX7" fmla="*/ 2921876 w 2921876"/>
              <a:gd name="connsiteY7" fmla="*/ 1761656 h 1761656"/>
              <a:gd name="connsiteX0" fmla="*/ 0 w 2921876"/>
              <a:gd name="connsiteY0" fmla="*/ 248167 h 1761656"/>
              <a:gd name="connsiteX1" fmla="*/ 147145 w 2921876"/>
              <a:gd name="connsiteY1" fmla="*/ 27450 h 1761656"/>
              <a:gd name="connsiteX2" fmla="*/ 504497 w 2921876"/>
              <a:gd name="connsiteY2" fmla="*/ 857766 h 1761656"/>
              <a:gd name="connsiteX3" fmla="*/ 998483 w 2921876"/>
              <a:gd name="connsiteY3" fmla="*/ 1667063 h 1761656"/>
              <a:gd name="connsiteX4" fmla="*/ 1387366 w 2921876"/>
              <a:gd name="connsiteY4" fmla="*/ 1120525 h 1761656"/>
              <a:gd name="connsiteX5" fmla="*/ 1839311 w 2921876"/>
              <a:gd name="connsiteY5" fmla="*/ 174594 h 1761656"/>
              <a:gd name="connsiteX6" fmla="*/ 2102069 w 2921876"/>
              <a:gd name="connsiteY6" fmla="*/ 153573 h 1761656"/>
              <a:gd name="connsiteX7" fmla="*/ 2921876 w 2921876"/>
              <a:gd name="connsiteY7" fmla="*/ 1761656 h 1761656"/>
              <a:gd name="connsiteX0" fmla="*/ 0 w 2921876"/>
              <a:gd name="connsiteY0" fmla="*/ 248167 h 1761656"/>
              <a:gd name="connsiteX1" fmla="*/ 147145 w 2921876"/>
              <a:gd name="connsiteY1" fmla="*/ 27450 h 1761656"/>
              <a:gd name="connsiteX2" fmla="*/ 504497 w 2921876"/>
              <a:gd name="connsiteY2" fmla="*/ 857766 h 1761656"/>
              <a:gd name="connsiteX3" fmla="*/ 998483 w 2921876"/>
              <a:gd name="connsiteY3" fmla="*/ 1667063 h 1761656"/>
              <a:gd name="connsiteX4" fmla="*/ 1387366 w 2921876"/>
              <a:gd name="connsiteY4" fmla="*/ 1120525 h 1761656"/>
              <a:gd name="connsiteX5" fmla="*/ 1839311 w 2921876"/>
              <a:gd name="connsiteY5" fmla="*/ 174594 h 1761656"/>
              <a:gd name="connsiteX6" fmla="*/ 2102069 w 2921876"/>
              <a:gd name="connsiteY6" fmla="*/ 153573 h 1761656"/>
              <a:gd name="connsiteX7" fmla="*/ 2921876 w 2921876"/>
              <a:gd name="connsiteY7" fmla="*/ 1761656 h 1761656"/>
              <a:gd name="connsiteX0" fmla="*/ 0 w 2921876"/>
              <a:gd name="connsiteY0" fmla="*/ 240032 h 1753521"/>
              <a:gd name="connsiteX1" fmla="*/ 147145 w 2921876"/>
              <a:gd name="connsiteY1" fmla="*/ 19315 h 1753521"/>
              <a:gd name="connsiteX2" fmla="*/ 504497 w 2921876"/>
              <a:gd name="connsiteY2" fmla="*/ 849631 h 1753521"/>
              <a:gd name="connsiteX3" fmla="*/ 998483 w 2921876"/>
              <a:gd name="connsiteY3" fmla="*/ 1658928 h 1753521"/>
              <a:gd name="connsiteX4" fmla="*/ 1387366 w 2921876"/>
              <a:gd name="connsiteY4" fmla="*/ 1112390 h 1753521"/>
              <a:gd name="connsiteX5" fmla="*/ 1839311 w 2921876"/>
              <a:gd name="connsiteY5" fmla="*/ 166459 h 1753521"/>
              <a:gd name="connsiteX6" fmla="*/ 2921876 w 2921876"/>
              <a:gd name="connsiteY6" fmla="*/ 1753521 h 1753521"/>
              <a:gd name="connsiteX0" fmla="*/ 0 w 2921876"/>
              <a:gd name="connsiteY0" fmla="*/ 240032 h 1753521"/>
              <a:gd name="connsiteX1" fmla="*/ 147145 w 2921876"/>
              <a:gd name="connsiteY1" fmla="*/ 19315 h 1753521"/>
              <a:gd name="connsiteX2" fmla="*/ 504497 w 2921876"/>
              <a:gd name="connsiteY2" fmla="*/ 849631 h 1753521"/>
              <a:gd name="connsiteX3" fmla="*/ 998483 w 2921876"/>
              <a:gd name="connsiteY3" fmla="*/ 1658928 h 1753521"/>
              <a:gd name="connsiteX4" fmla="*/ 1387366 w 2921876"/>
              <a:gd name="connsiteY4" fmla="*/ 1112390 h 1753521"/>
              <a:gd name="connsiteX5" fmla="*/ 2007477 w 2921876"/>
              <a:gd name="connsiteY5" fmla="*/ 61355 h 1753521"/>
              <a:gd name="connsiteX6" fmla="*/ 2921876 w 2921876"/>
              <a:gd name="connsiteY6" fmla="*/ 1753521 h 1753521"/>
              <a:gd name="connsiteX0" fmla="*/ 0 w 2921876"/>
              <a:gd name="connsiteY0" fmla="*/ 240032 h 1753521"/>
              <a:gd name="connsiteX1" fmla="*/ 147145 w 2921876"/>
              <a:gd name="connsiteY1" fmla="*/ 19315 h 1753521"/>
              <a:gd name="connsiteX2" fmla="*/ 504497 w 2921876"/>
              <a:gd name="connsiteY2" fmla="*/ 849631 h 1753521"/>
              <a:gd name="connsiteX3" fmla="*/ 998483 w 2921876"/>
              <a:gd name="connsiteY3" fmla="*/ 1658928 h 1753521"/>
              <a:gd name="connsiteX4" fmla="*/ 1387366 w 2921876"/>
              <a:gd name="connsiteY4" fmla="*/ 1112390 h 1753521"/>
              <a:gd name="connsiteX5" fmla="*/ 2007477 w 2921876"/>
              <a:gd name="connsiteY5" fmla="*/ 61355 h 1753521"/>
              <a:gd name="connsiteX6" fmla="*/ 2921876 w 2921876"/>
              <a:gd name="connsiteY6" fmla="*/ 1753521 h 1753521"/>
              <a:gd name="connsiteX0" fmla="*/ 0 w 2921876"/>
              <a:gd name="connsiteY0" fmla="*/ 240032 h 1753521"/>
              <a:gd name="connsiteX1" fmla="*/ 147145 w 2921876"/>
              <a:gd name="connsiteY1" fmla="*/ 19315 h 1753521"/>
              <a:gd name="connsiteX2" fmla="*/ 504497 w 2921876"/>
              <a:gd name="connsiteY2" fmla="*/ 849631 h 1753521"/>
              <a:gd name="connsiteX3" fmla="*/ 998483 w 2921876"/>
              <a:gd name="connsiteY3" fmla="*/ 1658928 h 1753521"/>
              <a:gd name="connsiteX4" fmla="*/ 1387366 w 2921876"/>
              <a:gd name="connsiteY4" fmla="*/ 1112390 h 1753521"/>
              <a:gd name="connsiteX5" fmla="*/ 2007477 w 2921876"/>
              <a:gd name="connsiteY5" fmla="*/ 61355 h 1753521"/>
              <a:gd name="connsiteX6" fmla="*/ 2921876 w 2921876"/>
              <a:gd name="connsiteY6" fmla="*/ 1753521 h 1753521"/>
              <a:gd name="connsiteX0" fmla="*/ 0 w 2921876"/>
              <a:gd name="connsiteY0" fmla="*/ 240032 h 1753521"/>
              <a:gd name="connsiteX1" fmla="*/ 147145 w 2921876"/>
              <a:gd name="connsiteY1" fmla="*/ 19315 h 1753521"/>
              <a:gd name="connsiteX2" fmla="*/ 504497 w 2921876"/>
              <a:gd name="connsiteY2" fmla="*/ 849631 h 1753521"/>
              <a:gd name="connsiteX3" fmla="*/ 998483 w 2921876"/>
              <a:gd name="connsiteY3" fmla="*/ 1658928 h 1753521"/>
              <a:gd name="connsiteX4" fmla="*/ 1502980 w 2921876"/>
              <a:gd name="connsiteY4" fmla="*/ 860142 h 1753521"/>
              <a:gd name="connsiteX5" fmla="*/ 2007477 w 2921876"/>
              <a:gd name="connsiteY5" fmla="*/ 61355 h 1753521"/>
              <a:gd name="connsiteX6" fmla="*/ 2921876 w 2921876"/>
              <a:gd name="connsiteY6" fmla="*/ 1753521 h 1753521"/>
              <a:gd name="connsiteX0" fmla="*/ 0 w 2921876"/>
              <a:gd name="connsiteY0" fmla="*/ 240032 h 1753521"/>
              <a:gd name="connsiteX1" fmla="*/ 147145 w 2921876"/>
              <a:gd name="connsiteY1" fmla="*/ 19315 h 1753521"/>
              <a:gd name="connsiteX2" fmla="*/ 504497 w 2921876"/>
              <a:gd name="connsiteY2" fmla="*/ 849631 h 1753521"/>
              <a:gd name="connsiteX3" fmla="*/ 998483 w 2921876"/>
              <a:gd name="connsiteY3" fmla="*/ 1658928 h 1753521"/>
              <a:gd name="connsiteX4" fmla="*/ 1502980 w 2921876"/>
              <a:gd name="connsiteY4" fmla="*/ 860142 h 1753521"/>
              <a:gd name="connsiteX5" fmla="*/ 2007477 w 2921876"/>
              <a:gd name="connsiteY5" fmla="*/ 61355 h 1753521"/>
              <a:gd name="connsiteX6" fmla="*/ 2921876 w 2921876"/>
              <a:gd name="connsiteY6" fmla="*/ 1753521 h 1753521"/>
              <a:gd name="connsiteX0" fmla="*/ 0 w 2921876"/>
              <a:gd name="connsiteY0" fmla="*/ 240032 h 1753521"/>
              <a:gd name="connsiteX1" fmla="*/ 147145 w 2921876"/>
              <a:gd name="connsiteY1" fmla="*/ 19315 h 1753521"/>
              <a:gd name="connsiteX2" fmla="*/ 504497 w 2921876"/>
              <a:gd name="connsiteY2" fmla="*/ 849631 h 1753521"/>
              <a:gd name="connsiteX3" fmla="*/ 998483 w 2921876"/>
              <a:gd name="connsiteY3" fmla="*/ 1658928 h 1753521"/>
              <a:gd name="connsiteX4" fmla="*/ 1502980 w 2921876"/>
              <a:gd name="connsiteY4" fmla="*/ 860142 h 1753521"/>
              <a:gd name="connsiteX5" fmla="*/ 2007477 w 2921876"/>
              <a:gd name="connsiteY5" fmla="*/ 61355 h 1753521"/>
              <a:gd name="connsiteX6" fmla="*/ 2921876 w 2921876"/>
              <a:gd name="connsiteY6" fmla="*/ 1753521 h 1753521"/>
              <a:gd name="connsiteX0" fmla="*/ 0 w 2921876"/>
              <a:gd name="connsiteY0" fmla="*/ 178682 h 1692171"/>
              <a:gd name="connsiteX1" fmla="*/ 504497 w 2921876"/>
              <a:gd name="connsiteY1" fmla="*/ 788281 h 1692171"/>
              <a:gd name="connsiteX2" fmla="*/ 998483 w 2921876"/>
              <a:gd name="connsiteY2" fmla="*/ 1597578 h 1692171"/>
              <a:gd name="connsiteX3" fmla="*/ 1502980 w 2921876"/>
              <a:gd name="connsiteY3" fmla="*/ 798792 h 1692171"/>
              <a:gd name="connsiteX4" fmla="*/ 2007477 w 2921876"/>
              <a:gd name="connsiteY4" fmla="*/ 5 h 1692171"/>
              <a:gd name="connsiteX5" fmla="*/ 2921876 w 2921876"/>
              <a:gd name="connsiteY5" fmla="*/ 1692171 h 1692171"/>
              <a:gd name="connsiteX0" fmla="*/ 0 w 2869324"/>
              <a:gd name="connsiteY0" fmla="*/ 0 h 1807779"/>
              <a:gd name="connsiteX1" fmla="*/ 451945 w 2869324"/>
              <a:gd name="connsiteY1" fmla="*/ 903889 h 1807779"/>
              <a:gd name="connsiteX2" fmla="*/ 945931 w 2869324"/>
              <a:gd name="connsiteY2" fmla="*/ 1713186 h 1807779"/>
              <a:gd name="connsiteX3" fmla="*/ 1450428 w 2869324"/>
              <a:gd name="connsiteY3" fmla="*/ 914400 h 1807779"/>
              <a:gd name="connsiteX4" fmla="*/ 1954925 w 2869324"/>
              <a:gd name="connsiteY4" fmla="*/ 115613 h 1807779"/>
              <a:gd name="connsiteX5" fmla="*/ 2869324 w 2869324"/>
              <a:gd name="connsiteY5" fmla="*/ 1807779 h 1807779"/>
              <a:gd name="connsiteX0" fmla="*/ 0 w 2858814"/>
              <a:gd name="connsiteY0" fmla="*/ 0 h 1786758"/>
              <a:gd name="connsiteX1" fmla="*/ 441435 w 2858814"/>
              <a:gd name="connsiteY1" fmla="*/ 882868 h 1786758"/>
              <a:gd name="connsiteX2" fmla="*/ 935421 w 2858814"/>
              <a:gd name="connsiteY2" fmla="*/ 1692165 h 1786758"/>
              <a:gd name="connsiteX3" fmla="*/ 1439918 w 2858814"/>
              <a:gd name="connsiteY3" fmla="*/ 893379 h 1786758"/>
              <a:gd name="connsiteX4" fmla="*/ 1944415 w 2858814"/>
              <a:gd name="connsiteY4" fmla="*/ 94592 h 1786758"/>
              <a:gd name="connsiteX5" fmla="*/ 2858814 w 2858814"/>
              <a:gd name="connsiteY5" fmla="*/ 1786758 h 1786758"/>
              <a:gd name="connsiteX0" fmla="*/ 0 w 2858814"/>
              <a:gd name="connsiteY0" fmla="*/ 0 h 1786758"/>
              <a:gd name="connsiteX1" fmla="*/ 441435 w 2858814"/>
              <a:gd name="connsiteY1" fmla="*/ 882868 h 1786758"/>
              <a:gd name="connsiteX2" fmla="*/ 935421 w 2858814"/>
              <a:gd name="connsiteY2" fmla="*/ 1692165 h 1786758"/>
              <a:gd name="connsiteX3" fmla="*/ 1439918 w 2858814"/>
              <a:gd name="connsiteY3" fmla="*/ 893379 h 1786758"/>
              <a:gd name="connsiteX4" fmla="*/ 1944415 w 2858814"/>
              <a:gd name="connsiteY4" fmla="*/ 94592 h 1786758"/>
              <a:gd name="connsiteX5" fmla="*/ 2858814 w 2858814"/>
              <a:gd name="connsiteY5" fmla="*/ 1786758 h 1786758"/>
              <a:gd name="connsiteX0" fmla="*/ 0 w 2858814"/>
              <a:gd name="connsiteY0" fmla="*/ 0 h 1744716"/>
              <a:gd name="connsiteX1" fmla="*/ 441435 w 2858814"/>
              <a:gd name="connsiteY1" fmla="*/ 840826 h 1744716"/>
              <a:gd name="connsiteX2" fmla="*/ 935421 w 2858814"/>
              <a:gd name="connsiteY2" fmla="*/ 1650123 h 1744716"/>
              <a:gd name="connsiteX3" fmla="*/ 1439918 w 2858814"/>
              <a:gd name="connsiteY3" fmla="*/ 851337 h 1744716"/>
              <a:gd name="connsiteX4" fmla="*/ 1944415 w 2858814"/>
              <a:gd name="connsiteY4" fmla="*/ 52550 h 1744716"/>
              <a:gd name="connsiteX5" fmla="*/ 2858814 w 2858814"/>
              <a:gd name="connsiteY5" fmla="*/ 1744716 h 1744716"/>
              <a:gd name="connsiteX0" fmla="*/ 0 w 2858814"/>
              <a:gd name="connsiteY0" fmla="*/ 0 h 1744716"/>
              <a:gd name="connsiteX1" fmla="*/ 441435 w 2858814"/>
              <a:gd name="connsiteY1" fmla="*/ 840826 h 1744716"/>
              <a:gd name="connsiteX2" fmla="*/ 935421 w 2858814"/>
              <a:gd name="connsiteY2" fmla="*/ 1650123 h 1744716"/>
              <a:gd name="connsiteX3" fmla="*/ 1439918 w 2858814"/>
              <a:gd name="connsiteY3" fmla="*/ 851337 h 1744716"/>
              <a:gd name="connsiteX4" fmla="*/ 1944415 w 2858814"/>
              <a:gd name="connsiteY4" fmla="*/ 52550 h 1744716"/>
              <a:gd name="connsiteX5" fmla="*/ 2858814 w 2858814"/>
              <a:gd name="connsiteY5" fmla="*/ 1744716 h 174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814" h="1744716">
                <a:moveTo>
                  <a:pt x="0" y="0"/>
                </a:moveTo>
                <a:cubicBezTo>
                  <a:pt x="136635" y="84959"/>
                  <a:pt x="285532" y="565806"/>
                  <a:pt x="441435" y="840826"/>
                </a:cubicBezTo>
                <a:cubicBezTo>
                  <a:pt x="597338" y="1115846"/>
                  <a:pt x="769007" y="1648371"/>
                  <a:pt x="935421" y="1650123"/>
                </a:cubicBezTo>
                <a:cubicBezTo>
                  <a:pt x="1101835" y="1651875"/>
                  <a:pt x="1282262" y="1180661"/>
                  <a:pt x="1439918" y="851337"/>
                </a:cubicBezTo>
                <a:cubicBezTo>
                  <a:pt x="1597574" y="522013"/>
                  <a:pt x="1739463" y="50798"/>
                  <a:pt x="1944415" y="52550"/>
                </a:cubicBezTo>
                <a:cubicBezTo>
                  <a:pt x="2149367" y="54302"/>
                  <a:pt x="2633280" y="1414078"/>
                  <a:pt x="2858814" y="1744716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91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3B98ED0-E1D8-42B7-BDBE-1144C93E2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Učení s učitelem - příklady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3684697-F0EF-4601-B8C9-9DDBC5B80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839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en-US" sz="2000" dirty="0"/>
              <a:t>Všechy předchozí příklady odpovídaly učení s učitelem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Classification:</a:t>
            </a:r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Rozpoznej identitu člověka z obrázku obličeje</a:t>
            </a:r>
            <a:endParaRPr lang="en-US" altLang="en-US" sz="1600" dirty="0"/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Klasifikuj objekt na základě změřené velikosti a váhy</a:t>
            </a:r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Rozpoznej výraz v obličeji pro každý snímek videa</a:t>
            </a:r>
            <a:r>
              <a:rPr lang="en-US" altLang="en-US" sz="1600" dirty="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Regression:</a:t>
            </a:r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Predikuj cenu akcií z údajů o hospodaření firmy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Predikuj počasí (teplotu, vlhkost, pravděpodobnost deště, ...) z historie meteorologických měření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More general pattern recognition problems</a:t>
            </a:r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Prozpoznej slova v řečové nahrávce</a:t>
            </a:r>
            <a:endParaRPr lang="en-US" altLang="en-US" sz="1600" dirty="0"/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Detekuj a klasifikuj všechny známe </a:t>
            </a:r>
            <a:r>
              <a:rPr lang="en-US" altLang="en-US" sz="1600" dirty="0"/>
              <a:t>(&gt;9</a:t>
            </a:r>
            <a:r>
              <a:rPr lang="cs-CZ" altLang="en-US" sz="1600" dirty="0"/>
              <a:t>k</a:t>
            </a:r>
            <a:r>
              <a:rPr lang="en-US" altLang="en-US" sz="1600" dirty="0"/>
              <a:t>) </a:t>
            </a:r>
            <a:r>
              <a:rPr lang="cs-CZ" altLang="en-US" sz="1600" dirty="0"/>
              <a:t>objekty ve videu </a:t>
            </a:r>
            <a:r>
              <a:rPr lang="en-US" altLang="en-US" sz="1600" dirty="0">
                <a:hlinkClick r:id="rId4"/>
              </a:rPr>
              <a:t>https://youtu.be/MPU2HistivI</a:t>
            </a:r>
            <a:endParaRPr lang="en-US" altLang="en-US" sz="1600" dirty="0"/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Odhadni pózu každého člověka ve videu </a:t>
            </a:r>
            <a:r>
              <a:rPr lang="en-US" altLang="en-US" sz="1600" dirty="0"/>
              <a:t> </a:t>
            </a:r>
            <a:r>
              <a:rPr lang="en-US" altLang="en-US" sz="1600" dirty="0">
                <a:hlinkClick r:id="rId5"/>
              </a:rPr>
              <a:t>https://youtu.be/pW6nZXeWlGM</a:t>
            </a:r>
            <a:endParaRPr lang="en-US" altLang="en-US" sz="16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Other supervised learning problem</a:t>
            </a: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Přelož čeký text do Korejštiny </a:t>
            </a:r>
            <a:r>
              <a:rPr lang="en-US" altLang="en-US" sz="1600" dirty="0"/>
              <a:t>(</a:t>
            </a:r>
            <a:r>
              <a:rPr lang="cs-CZ" altLang="en-US" sz="1600" dirty="0"/>
              <a:t>Strojový překlad, </a:t>
            </a:r>
            <a:r>
              <a:rPr lang="en-US" altLang="en-US" sz="1600" dirty="0"/>
              <a:t>Machine Translation)</a:t>
            </a:r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Automatický popiš obrázek anglickým textem </a:t>
            </a:r>
          </a:p>
          <a:p>
            <a:pPr lvl="1">
              <a:lnSpc>
                <a:spcPct val="80000"/>
              </a:lnSpc>
            </a:pPr>
            <a:r>
              <a:rPr lang="cs-CZ" altLang="en-US" sz="1600" dirty="0"/>
              <a:t>Generuj</a:t>
            </a:r>
            <a:r>
              <a:rPr lang="en-US" altLang="en-US" sz="1600" dirty="0"/>
              <a:t> realistic</a:t>
            </a:r>
            <a:r>
              <a:rPr lang="cs-CZ" altLang="en-US" sz="1600" dirty="0"/>
              <a:t>ké</a:t>
            </a:r>
            <a:r>
              <a:rPr lang="en-US" altLang="en-US" sz="1600" dirty="0"/>
              <a:t> </a:t>
            </a:r>
            <a:r>
              <a:rPr lang="cs-CZ" altLang="en-US" sz="1600" dirty="0"/>
              <a:t>obrázky z </a:t>
            </a:r>
            <a:r>
              <a:rPr lang="en-US" altLang="en-US" sz="1600" dirty="0"/>
              <a:t>text</a:t>
            </a:r>
            <a:r>
              <a:rPr lang="cs-CZ" altLang="en-US" sz="1600" dirty="0"/>
              <a:t>ového popisu</a:t>
            </a:r>
            <a:endParaRPr lang="en-US" altLang="en-US" sz="2400" dirty="0"/>
          </a:p>
        </p:txBody>
      </p:sp>
      <p:pic>
        <p:nvPicPr>
          <p:cNvPr id="3" name="001 - facial expression">
            <a:hlinkClick r:id="" action="ppaction://media"/>
            <a:extLst>
              <a:ext uri="{FF2B5EF4-FFF2-40B4-BE49-F238E27FC236}">
                <a16:creationId xmlns:a16="http://schemas.microsoft.com/office/drawing/2014/main" id="{79D18AD6-A146-46E1-BFA9-B4D6A2CA7A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2057400"/>
            <a:ext cx="1473200" cy="11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54B1DD0-C03D-4DC4-92F2-76542F63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Učení s učitelem - příklady</a:t>
            </a:r>
            <a:endParaRPr lang="en-US" alt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F770A-1430-42D4-A1A5-8B792F70A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83493"/>
            <a:ext cx="8229600" cy="1694999"/>
          </a:xfrm>
        </p:spPr>
        <p:txBody>
          <a:bodyPr/>
          <a:lstStyle/>
          <a:p>
            <a:pPr>
              <a:defRPr/>
            </a:pPr>
            <a:r>
              <a:rPr lang="cs-CZ" altLang="en-US" sz="2400" dirty="0"/>
              <a:t>Automatický popis obrázku anglickým textem</a:t>
            </a:r>
            <a:endParaRPr lang="en-US" altLang="en-US" sz="2400" i="1" dirty="0"/>
          </a:p>
          <a:p>
            <a:pPr marL="457200" lvl="1" indent="0">
              <a:buNone/>
              <a:defRPr/>
            </a:pPr>
            <a:r>
              <a:rPr lang="cs-CZ" sz="2000" i="1" dirty="0"/>
              <a:t>Kombinace konvoluční a rekurentní neuronové sítě </a:t>
            </a:r>
          </a:p>
          <a:p>
            <a:pPr marL="457200" lvl="1" indent="0">
              <a:buNone/>
              <a:defRPr/>
            </a:pPr>
            <a:r>
              <a:rPr lang="en-US" sz="1800" i="1" dirty="0"/>
              <a:t>Andrej Karpathy, Li Fei-Fei: Deep Visual-Semantic Alignments for Generating Image Descriptions</a:t>
            </a: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A1FB67F3-8B98-4112-8644-D09FDAE6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8" y="3505200"/>
            <a:ext cx="91884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12233</TotalTime>
  <Words>1968</Words>
  <Application>Microsoft Office PowerPoint</Application>
  <PresentationFormat>On-screen Show (4:3)</PresentationFormat>
  <Paragraphs>240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Cambria Math</vt:lpstr>
      <vt:lpstr>Výchozí návrh</vt:lpstr>
      <vt:lpstr>PowerPoint Presentation</vt:lpstr>
      <vt:lpstr>Co je strojové učení?</vt:lpstr>
      <vt:lpstr>Příklady vstupních pozorování I.</vt:lpstr>
      <vt:lpstr>Příklady vstupních pozorování II.</vt:lpstr>
      <vt:lpstr>Příklady vstupních pozorování III.</vt:lpstr>
      <vt:lpstr>Co je strojové učení? II.</vt:lpstr>
      <vt:lpstr>Učení s učitelem  (Supervised Learning)</vt:lpstr>
      <vt:lpstr>Učení s učitelem - příklady</vt:lpstr>
      <vt:lpstr>Učení s učitelem - příklady</vt:lpstr>
      <vt:lpstr>Supervised learning - examples</vt:lpstr>
      <vt:lpstr>Učení bez učitele I.</vt:lpstr>
      <vt:lpstr>Učení bez učitele I.</vt:lpstr>
      <vt:lpstr>Semisupervizované učení</vt:lpstr>
      <vt:lpstr>Jak postavi klasifikátor?</vt:lpstr>
      <vt:lpstr>Jak takový klasifikátor pracuje?</vt:lpstr>
      <vt:lpstr>Snímání</vt:lpstr>
      <vt:lpstr>Extrakce příznaků</vt:lpstr>
      <vt:lpstr>Extrakce příznaků</vt:lpstr>
      <vt:lpstr>Extrakce příznaků</vt:lpstr>
      <vt:lpstr>Extrakce příznaků</vt:lpstr>
      <vt:lpstr>Vícerozměrné příznaky</vt:lpstr>
      <vt:lpstr>Klasifikace</vt:lpstr>
      <vt:lpstr>Klasifikace</vt:lpstr>
      <vt:lpstr>Generalizace</vt:lpstr>
      <vt:lpstr>Lineární klasifikátor</vt:lpstr>
      <vt:lpstr>Kvadratická rozhodovací hranice</vt:lpstr>
      <vt:lpstr>Algoritmus k-nejbližších sousedů (K-nearest neighbors classifier)</vt:lpstr>
      <vt:lpstr>1-nejbližší soused</vt:lpstr>
      <vt:lpstr>3-nejbližší sousedé</vt:lpstr>
      <vt:lpstr>9-nejbližších sousedů</vt:lpstr>
      <vt:lpstr>9-nejbližších sousedů měkké rozhodnutí</vt:lpstr>
      <vt:lpstr>31-nejbližších sousedů měkké rozhodnutí</vt:lpstr>
      <vt:lpstr>Post-processing</vt:lpstr>
      <vt:lpstr>Post-processing</vt:lpstr>
      <vt:lpstr>Identifikace vs. detekce</vt:lpstr>
      <vt:lpstr>Detection tradeoff (DET) křivka</vt:lpstr>
      <vt:lpstr>PowerPoint Presentation</vt:lpstr>
      <vt:lpstr>The Design Cycle</vt:lpstr>
    </vt:vector>
  </TitlesOfParts>
  <Company>Brno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Klasifikace a rozpoznávání</dc:title>
  <dc:creator>Lukáš Burget</dc:creator>
  <cp:lastModifiedBy>Burget Lukáš (2782)</cp:lastModifiedBy>
  <cp:revision>247</cp:revision>
  <dcterms:created xsi:type="dcterms:W3CDTF">2009-02-11T22:37:20Z</dcterms:created>
  <dcterms:modified xsi:type="dcterms:W3CDTF">2020-02-18T17:42:45Z</dcterms:modified>
</cp:coreProperties>
</file>