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82" r:id="rId3"/>
    <p:sldId id="334" r:id="rId4"/>
    <p:sldId id="335" r:id="rId5"/>
    <p:sldId id="336" r:id="rId6"/>
    <p:sldId id="440" r:id="rId7"/>
    <p:sldId id="383" r:id="rId8"/>
    <p:sldId id="369" r:id="rId9"/>
    <p:sldId id="370" r:id="rId10"/>
    <p:sldId id="371" r:id="rId11"/>
    <p:sldId id="372" r:id="rId12"/>
    <p:sldId id="394" r:id="rId13"/>
    <p:sldId id="396" r:id="rId14"/>
    <p:sldId id="397" r:id="rId15"/>
    <p:sldId id="398" r:id="rId16"/>
    <p:sldId id="402" r:id="rId17"/>
    <p:sldId id="400" r:id="rId18"/>
    <p:sldId id="401" r:id="rId19"/>
    <p:sldId id="406" r:id="rId20"/>
    <p:sldId id="408" r:id="rId21"/>
    <p:sldId id="409" r:id="rId22"/>
    <p:sldId id="411" r:id="rId23"/>
    <p:sldId id="412" r:id="rId24"/>
    <p:sldId id="407" r:id="rId25"/>
    <p:sldId id="413" r:id="rId26"/>
    <p:sldId id="358" r:id="rId27"/>
    <p:sldId id="359" r:id="rId28"/>
    <p:sldId id="360" r:id="rId29"/>
    <p:sldId id="361" r:id="rId30"/>
    <p:sldId id="416" r:id="rId31"/>
    <p:sldId id="417" r:id="rId32"/>
    <p:sldId id="418" r:id="rId33"/>
    <p:sldId id="442" r:id="rId34"/>
    <p:sldId id="425" r:id="rId35"/>
    <p:sldId id="426" r:id="rId36"/>
    <p:sldId id="419" r:id="rId37"/>
    <p:sldId id="420" r:id="rId38"/>
    <p:sldId id="421" r:id="rId39"/>
    <p:sldId id="422" r:id="rId40"/>
    <p:sldId id="423" r:id="rId41"/>
    <p:sldId id="414" r:id="rId42"/>
    <p:sldId id="415" r:id="rId43"/>
    <p:sldId id="424" r:id="rId44"/>
    <p:sldId id="433" r:id="rId45"/>
    <p:sldId id="305" r:id="rId46"/>
    <p:sldId id="430" r:id="rId47"/>
    <p:sldId id="431" r:id="rId48"/>
    <p:sldId id="436" r:id="rId49"/>
    <p:sldId id="429" r:id="rId50"/>
    <p:sldId id="441" r:id="rId51"/>
    <p:sldId id="43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53" autoAdjust="0"/>
  </p:normalViewPr>
  <p:slideViewPr>
    <p:cSldViewPr snapToGrid="0">
      <p:cViewPr varScale="1">
        <p:scale>
          <a:sx n="97" d="100"/>
          <a:sy n="97" d="100"/>
        </p:scale>
        <p:origin x="9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547DE-0A43-431D-BDA4-1FEDED8B76F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55F6F-E2B5-4447-A282-DF33DF68B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5C070-B0BB-4E0E-9041-509CDA343B6F}" type="slidenum">
              <a:rPr lang="cs-CZ" altLang="en-US" smtClean="0"/>
              <a:pPr>
                <a:defRPr/>
              </a:pPr>
              <a:t>10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7628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9" y="0"/>
            <a:ext cx="1565432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9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6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7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028F4-DA1B-4FFC-8430-45425A76C81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t.vutbr.cz/~grezl/pubs.php.cz?id=824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t.vutbr.cz/~imikolov/pubs.php?id=936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t.vutbr.cz/~karafiat/pubs.php?id=10100" TargetMode="Externa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EJNMyun8zoLodlHjGoNeYdG4Cq1VOO5f8zeHZr99J8Y/edit?usp=sharing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peech.fit.vutbr.cz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Speech intro for ZRE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719629"/>
            <a:ext cx="9144000" cy="2098772"/>
          </a:xfrm>
        </p:spPr>
        <p:txBody>
          <a:bodyPr>
            <a:normAutofit/>
          </a:bodyPr>
          <a:lstStyle/>
          <a:p>
            <a:r>
              <a:rPr lang="en-US" b="1" dirty="0"/>
              <a:t>Honza </a:t>
            </a:r>
            <a:r>
              <a:rPr lang="cs-CZ" b="1" dirty="0"/>
              <a:t>Černocký</a:t>
            </a:r>
          </a:p>
          <a:p>
            <a:r>
              <a:rPr lang="cs-CZ" dirty="0"/>
              <a:t>Brno University </a:t>
            </a:r>
            <a:r>
              <a:rPr lang="cs-CZ" dirty="0" err="1"/>
              <a:t>of</a:t>
            </a:r>
            <a:r>
              <a:rPr lang="cs-CZ" dirty="0"/>
              <a:t> Technology</a:t>
            </a:r>
          </a:p>
          <a:p>
            <a:endParaRPr lang="cs-CZ" dirty="0"/>
          </a:p>
          <a:p>
            <a:r>
              <a:rPr lang="en-US" altLang="en-US" sz="2000" dirty="0"/>
              <a:t>ZRE #1 (</a:t>
            </a:r>
            <a:r>
              <a:rPr lang="en-US" altLang="en-US" sz="2000" dirty="0" err="1"/>
              <a:t>nebo</a:t>
            </a:r>
            <a:r>
              <a:rPr lang="en-US" altLang="en-US" sz="2000" dirty="0"/>
              <a:t> #2?)</a:t>
            </a:r>
            <a:r>
              <a:rPr lang="cs-CZ" altLang="en-US" sz="2000" dirty="0"/>
              <a:t>, </a:t>
            </a:r>
            <a:r>
              <a:rPr lang="en-US" altLang="en-US" sz="2000" dirty="0"/>
              <a:t>17.</a:t>
            </a:r>
            <a:r>
              <a:rPr lang="cs-CZ" altLang="en-US" sz="2000" dirty="0"/>
              <a:t> </a:t>
            </a:r>
            <a:r>
              <a:rPr lang="en-US" altLang="en-US" sz="2000" dirty="0"/>
              <a:t>2.</a:t>
            </a:r>
            <a:r>
              <a:rPr lang="cs-CZ" altLang="en-US" sz="2000" dirty="0"/>
              <a:t> 20</a:t>
            </a:r>
            <a:r>
              <a:rPr lang="en-US" altLang="en-US" sz="2000" dirty="0"/>
              <a:t>25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4289"/>
            <a:ext cx="3738306" cy="11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Senior researchers – SID/LID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7" name="Picture 9" descr="Olda Plc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249937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14"/>
          <p:cNvSpPr>
            <a:spLocks noChangeArrowheads="1"/>
          </p:cNvSpPr>
          <p:nvPr/>
        </p:nvSpPr>
        <p:spPr bwMode="auto">
          <a:xfrm>
            <a:off x="6685436" y="4703843"/>
            <a:ext cx="2519363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 dirty="0"/>
              <a:t>Anna </a:t>
            </a:r>
            <a:r>
              <a:rPr lang="en-US" altLang="en-US" sz="1400" b="1" dirty="0" err="1"/>
              <a:t>Silnova</a:t>
            </a:r>
            <a:endParaRPr lang="cs-CZ" altLang="en-US" sz="1400" b="1" dirty="0"/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99339" y="4459937"/>
            <a:ext cx="2519363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/>
              <a:t>Oldřich Plchot</a:t>
            </a:r>
          </a:p>
        </p:txBody>
      </p:sp>
      <p:sp>
        <p:nvSpPr>
          <p:cNvPr id="28682" name="Rectangle 8"/>
          <p:cNvSpPr>
            <a:spLocks noChangeArrowheads="1"/>
          </p:cNvSpPr>
          <p:nvPr/>
        </p:nvSpPr>
        <p:spPr bwMode="auto">
          <a:xfrm>
            <a:off x="2212028" y="4948396"/>
            <a:ext cx="25193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Mireia Diez Sanchez</a:t>
            </a:r>
          </a:p>
        </p:txBody>
      </p:sp>
      <p:pic>
        <p:nvPicPr>
          <p:cNvPr id="2868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28" y="2441734"/>
            <a:ext cx="20701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4" descr="[photo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07" y="2441734"/>
            <a:ext cx="16922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4750394" y="4745198"/>
            <a:ext cx="2519362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Johan Rohdin </a:t>
            </a:r>
            <a:endParaRPr lang="cs-CZ" altLang="en-US" sz="1400" b="1"/>
          </a:p>
        </p:txBody>
      </p:sp>
      <p:pic>
        <p:nvPicPr>
          <p:cNvPr id="2050" name="Picture 2" descr="https://www.fit.vut.cz/person-photo/175473/?transparent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87" y="2473586"/>
            <a:ext cx="1703393" cy="218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77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Senior researchers – ASR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89" y="1480406"/>
            <a:ext cx="2981326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77" y="1480407"/>
            <a:ext cx="2052638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Rectangle 15"/>
          <p:cNvSpPr>
            <a:spLocks noChangeArrowheads="1"/>
          </p:cNvSpPr>
          <p:nvPr/>
        </p:nvSpPr>
        <p:spPr bwMode="auto">
          <a:xfrm>
            <a:off x="2234591" y="3644169"/>
            <a:ext cx="23590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/>
              <a:t>Martin Karafiát</a:t>
            </a:r>
          </a:p>
        </p:txBody>
      </p:sp>
      <p:sp>
        <p:nvSpPr>
          <p:cNvPr id="29704" name="Rectangle 16"/>
          <p:cNvSpPr>
            <a:spLocks noChangeArrowheads="1"/>
          </p:cNvSpPr>
          <p:nvPr/>
        </p:nvSpPr>
        <p:spPr bwMode="auto">
          <a:xfrm>
            <a:off x="5065103" y="3640993"/>
            <a:ext cx="18065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Igor Sz</a:t>
            </a:r>
            <a:r>
              <a:rPr lang="cs-CZ" altLang="en-US" sz="1400" b="1"/>
              <a:t>öke</a:t>
            </a:r>
          </a:p>
        </p:txBody>
      </p:sp>
      <p:sp>
        <p:nvSpPr>
          <p:cNvPr id="29706" name="Rectangle 4"/>
          <p:cNvSpPr>
            <a:spLocks noChangeArrowheads="1"/>
          </p:cNvSpPr>
          <p:nvPr/>
        </p:nvSpPr>
        <p:spPr bwMode="auto">
          <a:xfrm>
            <a:off x="1507393" y="6419850"/>
            <a:ext cx="235743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/>
              <a:t>Karel Veselý</a:t>
            </a:r>
          </a:p>
        </p:txBody>
      </p:sp>
      <p:pic>
        <p:nvPicPr>
          <p:cNvPr id="29707" name="Picture 6" descr="ANd9GcTL6DMeez4PsTJ-E68ErcnODhawYcDnF4xF-Yek-lvs_2nIWXN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3" y="3997325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" descr="[photo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78" y="1480407"/>
            <a:ext cx="21494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4"/>
          <p:cNvSpPr>
            <a:spLocks noChangeArrowheads="1"/>
          </p:cNvSpPr>
          <p:nvPr/>
        </p:nvSpPr>
        <p:spPr bwMode="auto">
          <a:xfrm>
            <a:off x="7201877" y="3631469"/>
            <a:ext cx="23574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Petr Schwarz</a:t>
            </a:r>
            <a:endParaRPr lang="cs-CZ" altLang="en-US" sz="1400" b="1"/>
          </a:p>
        </p:txBody>
      </p:sp>
      <p:sp>
        <p:nvSpPr>
          <p:cNvPr id="29711" name="Rectangle 4"/>
          <p:cNvSpPr>
            <a:spLocks noChangeArrowheads="1"/>
          </p:cNvSpPr>
          <p:nvPr/>
        </p:nvSpPr>
        <p:spPr bwMode="auto">
          <a:xfrm>
            <a:off x="4115654" y="6369050"/>
            <a:ext cx="23574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 dirty="0"/>
              <a:t>Santosh </a:t>
            </a:r>
            <a:r>
              <a:rPr lang="en-US" altLang="en-US" sz="1400" b="1" dirty="0" err="1"/>
              <a:t>Kesiraju</a:t>
            </a:r>
            <a:endParaRPr lang="cs-CZ" altLang="en-US" sz="1400" b="1" dirty="0"/>
          </a:p>
        </p:txBody>
      </p:sp>
      <p:pic>
        <p:nvPicPr>
          <p:cNvPr id="3074" name="Picture 2" descr="https://www.fit.vut.cz/person-photo/182344/?transparent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53" y="3986819"/>
            <a:ext cx="1822853" cy="23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6306762-0DB9-4636-9A26-F84F3D21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96" y="3984518"/>
            <a:ext cx="2909767" cy="23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766BEE8F-FB4F-41CB-A8CD-10867E18E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65" y="6404723"/>
            <a:ext cx="23574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 dirty="0" err="1"/>
              <a:t>Bolaji</a:t>
            </a:r>
            <a:r>
              <a:rPr lang="cs-CZ" altLang="en-US" sz="1400" b="1" dirty="0"/>
              <a:t> Yusuf</a:t>
            </a:r>
          </a:p>
        </p:txBody>
      </p:sp>
    </p:spTree>
    <p:extLst>
      <p:ext uri="{BB962C8B-B14F-4D97-AF65-F5344CB8AC3E}">
        <p14:creationId xmlns:p14="http://schemas.microsoft.com/office/powerpoint/2010/main" val="329173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1962" y="1412874"/>
            <a:ext cx="2639505" cy="522359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dirty="0"/>
              <a:t>L</a:t>
            </a:r>
            <a:r>
              <a:rPr lang="en-US" dirty="0"/>
              <a:t>inks to NLP</a:t>
            </a:r>
          </a:p>
          <a:p>
            <a:r>
              <a:rPr lang="en-US" dirty="0"/>
              <a:t>Dialog systems</a:t>
            </a:r>
          </a:p>
          <a:p>
            <a:r>
              <a:rPr lang="en-US" dirty="0"/>
              <a:t>Voice </a:t>
            </a:r>
            <a:r>
              <a:rPr lang="en-US" dirty="0" err="1"/>
              <a:t>Deepfakes</a:t>
            </a:r>
            <a:endParaRPr lang="en-US" dirty="0"/>
          </a:p>
          <a:p>
            <a:r>
              <a:rPr lang="en-US" dirty="0"/>
              <a:t>Voice anonymization</a:t>
            </a:r>
          </a:p>
          <a:p>
            <a:r>
              <a:rPr lang="en-US" dirty="0"/>
              <a:t>Evaluations of speech and NLP technologies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07950" y="3608388"/>
          <a:ext cx="2855913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r:id="rId3" imgW="5028571" imgH="3276190" progId="">
                  <p:embed/>
                </p:oleObj>
              </mc:Choice>
              <mc:Fallback>
                <p:oleObj r:id="rId3" imgW="5028571" imgH="3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608388"/>
                        <a:ext cx="2855913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18"/>
          <p:cNvSpPr>
            <a:spLocks noChangeShapeType="1"/>
          </p:cNvSpPr>
          <p:nvPr/>
        </p:nvSpPr>
        <p:spPr bwMode="auto">
          <a:xfrm flipV="1">
            <a:off x="3692525" y="1804988"/>
            <a:ext cx="0" cy="4000500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Skupina 5"/>
          <p:cNvGrpSpPr/>
          <p:nvPr/>
        </p:nvGrpSpPr>
        <p:grpSpPr>
          <a:xfrm>
            <a:off x="3675063" y="3362325"/>
            <a:ext cx="5316537" cy="714375"/>
            <a:chOff x="3675063" y="3362325"/>
            <a:chExt cx="5316537" cy="714375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4178300" y="3390900"/>
              <a:ext cx="1905000" cy="685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en-US" sz="18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102100" y="3362325"/>
              <a:ext cx="1905000" cy="660400"/>
            </a:xfrm>
            <a:prstGeom prst="rect">
              <a:avLst/>
            </a:prstGeom>
            <a:solidFill>
              <a:srgbClr val="99CC00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Language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Recognition</a:t>
              </a: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6007100" y="3670300"/>
              <a:ext cx="685800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6821488" y="3379788"/>
              <a:ext cx="2141538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What language?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6705600" y="3644900"/>
              <a:ext cx="22860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solidFill>
                    <a:srgbClr val="99CC00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English/German/??</a:t>
              </a: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 flipH="1">
              <a:off x="3675063" y="3727450"/>
              <a:ext cx="473075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675063" y="2347913"/>
            <a:ext cx="5164137" cy="758825"/>
            <a:chOff x="3675063" y="2347913"/>
            <a:chExt cx="5164137" cy="758825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4178300" y="2420938"/>
              <a:ext cx="1905000" cy="685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en-US" sz="18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102100" y="2347913"/>
              <a:ext cx="1905000" cy="660400"/>
            </a:xfrm>
            <a:prstGeom prst="rect">
              <a:avLst/>
            </a:prstGeom>
            <a:solidFill>
              <a:srgbClr val="00B8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Gender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Recognition</a:t>
              </a: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6007100" y="2755900"/>
              <a:ext cx="685800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6858000" y="2465388"/>
              <a:ext cx="19050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What gender?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6934200" y="2679700"/>
              <a:ext cx="19050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solidFill>
                    <a:srgbClr val="00B8FF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Male</a:t>
              </a:r>
              <a:r>
                <a:rPr lang="en-US" altLang="en-US" sz="1800" b="1">
                  <a:solidFill>
                    <a:srgbClr val="3366FF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 </a:t>
              </a: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or</a:t>
              </a:r>
              <a:r>
                <a:rPr lang="en-US" altLang="en-US" sz="1800" b="1">
                  <a:solidFill>
                    <a:srgbClr val="3366FF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 </a:t>
              </a:r>
              <a:r>
                <a:rPr lang="en-US" altLang="en-US" sz="1800" b="1">
                  <a:solidFill>
                    <a:srgbClr val="00B8FF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Female</a:t>
              </a: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>
              <a:off x="3675063" y="2806700"/>
              <a:ext cx="473075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 flipH="1">
            <a:off x="2700338" y="4127500"/>
            <a:ext cx="1006475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3654425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en-US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23850" y="4716463"/>
            <a:ext cx="21955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1800" b="1">
                <a:latin typeface="Arial" panose="020B0604020202020204" pitchFamily="34" charset="0"/>
                <a:ea typeface="MS Gothic" panose="020B0609070205080204" pitchFamily="49" charset="-128"/>
              </a:rPr>
              <a:t>audio (speech)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3683000" y="1412875"/>
            <a:ext cx="5156200" cy="757238"/>
            <a:chOff x="3683000" y="1412875"/>
            <a:chExt cx="5156200" cy="757238"/>
          </a:xfrm>
        </p:grpSpPr>
        <p:sp>
          <p:nvSpPr>
            <p:cNvPr id="24" name="Line 1"/>
            <p:cNvSpPr>
              <a:spLocks noChangeShapeType="1"/>
            </p:cNvSpPr>
            <p:nvPr/>
          </p:nvSpPr>
          <p:spPr bwMode="auto">
            <a:xfrm flipH="1">
              <a:off x="3683000" y="1771650"/>
              <a:ext cx="473075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4162425" y="1484313"/>
              <a:ext cx="1905000" cy="685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en-US" sz="18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4086225" y="1412875"/>
              <a:ext cx="1905000" cy="660400"/>
            </a:xfrm>
            <a:prstGeom prst="rect">
              <a:avLst/>
            </a:prstGeom>
            <a:solidFill>
              <a:srgbClr val="FF8080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 dirty="0">
                  <a:latin typeface="Arial" panose="020B0604020202020204" pitchFamily="34" charset="0"/>
                  <a:ea typeface="MS Gothic" panose="020B0609070205080204" pitchFamily="49" charset="-128"/>
                </a:rPr>
                <a:t>Speaker/Voice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 dirty="0">
                  <a:latin typeface="Arial" panose="020B0604020202020204" pitchFamily="34" charset="0"/>
                  <a:ea typeface="MS Gothic" panose="020B0609070205080204" pitchFamily="49" charset="-128"/>
                </a:rPr>
                <a:t>Recognition</a:t>
              </a: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934200" y="1547813"/>
              <a:ext cx="19050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Who speaks?</a:t>
              </a: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6934200" y="1763713"/>
              <a:ext cx="19050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solidFill>
                    <a:srgbClr val="E10000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John Doe</a:t>
              </a: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6027738" y="1789113"/>
              <a:ext cx="685800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3675063" y="4403725"/>
            <a:ext cx="5343525" cy="936625"/>
            <a:chOff x="3675063" y="4403725"/>
            <a:chExt cx="5343525" cy="936625"/>
          </a:xfrm>
        </p:grpSpPr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>
              <a:off x="3675063" y="4724400"/>
              <a:ext cx="473075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4178300" y="4470400"/>
              <a:ext cx="1905000" cy="685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en-US" sz="18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4102100" y="4403725"/>
              <a:ext cx="1905000" cy="660400"/>
            </a:xfrm>
            <a:prstGeom prst="rect">
              <a:avLst/>
            </a:prstGeom>
            <a:solidFill>
              <a:srgbClr val="FFD320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Speech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Recognition</a:t>
              </a: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6899275" y="4724400"/>
              <a:ext cx="19050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</a:rPr>
                <a:t>What was said?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6732588" y="5003800"/>
              <a:ext cx="2286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600" b="1">
                  <a:solidFill>
                    <a:srgbClr val="FF950E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“Hello John!”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V="1">
              <a:off x="6008688" y="4725988"/>
              <a:ext cx="682625" cy="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6732588" y="4429125"/>
              <a:ext cx="2286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600" b="1">
                  <a:solidFill>
                    <a:srgbClr val="FF950E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“John”</a:t>
              </a:r>
              <a:r>
                <a:rPr lang="en-US" altLang="en-US" sz="1600" b="1">
                  <a:solidFill>
                    <a:srgbClr val="969696"/>
                  </a:solidFill>
                  <a:latin typeface="Arial" panose="020B0604020202020204" pitchFamily="34" charset="0"/>
                  <a:ea typeface="MS Gothic" panose="020B0609070205080204" pitchFamily="49" charset="-128"/>
                </a:rPr>
                <a:t> </a:t>
              </a:r>
              <a:r>
                <a:rPr lang="en-US" altLang="en-US" sz="1600" b="1">
                  <a:latin typeface="Arial" panose="020B0604020202020204" pitchFamily="34" charset="0"/>
                  <a:ea typeface="MS Gothic" panose="020B0609070205080204" pitchFamily="49" charset="-128"/>
                </a:rPr>
                <a:t>spotted</a:t>
              </a:r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3708400" y="5372100"/>
            <a:ext cx="5256213" cy="915988"/>
            <a:chOff x="3708400" y="5372100"/>
            <a:chExt cx="5256213" cy="915988"/>
          </a:xfrm>
        </p:grpSpPr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4179888" y="5516563"/>
              <a:ext cx="1905000" cy="685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en-US" sz="18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4100513" y="5445125"/>
              <a:ext cx="1905000" cy="660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  <a:defRPr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Time/relation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  <a:defRPr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analysis</a:t>
              </a: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6005513" y="5805488"/>
              <a:ext cx="685800" cy="158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31"/>
            <p:cNvSpPr txBox="1">
              <a:spLocks noChangeArrowheads="1"/>
            </p:cNvSpPr>
            <p:nvPr/>
          </p:nvSpPr>
          <p:spPr bwMode="auto">
            <a:xfrm>
              <a:off x="6769100" y="5372100"/>
              <a:ext cx="2195513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600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Who asked to whom?</a:t>
              </a:r>
              <a:endParaRPr lang="en-US" altLang="en-US" sz="1800" b="1">
                <a:solidFill>
                  <a:srgbClr val="7575D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800" b="1">
                  <a:solidFill>
                    <a:srgbClr val="7575D1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John asked Paul</a:t>
              </a:r>
            </a:p>
          </p:txBody>
        </p:sp>
        <p:sp>
          <p:nvSpPr>
            <p:cNvPr id="43" name="Line 27"/>
            <p:cNvSpPr>
              <a:spLocks noChangeShapeType="1"/>
            </p:cNvSpPr>
            <p:nvPr/>
          </p:nvSpPr>
          <p:spPr bwMode="auto">
            <a:xfrm flipH="1">
              <a:off x="3708400" y="5805488"/>
              <a:ext cx="393700" cy="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86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14786" cy="3074365"/>
          </a:xfrm>
        </p:spPr>
        <p:txBody>
          <a:bodyPr>
            <a:normAutofit/>
          </a:bodyPr>
          <a:lstStyle/>
          <a:p>
            <a:r>
              <a:rPr lang="en-US" dirty="0" err="1"/>
              <a:t>Aminer</a:t>
            </a:r>
            <a:r>
              <a:rPr lang="en-US" dirty="0"/>
              <a:t> 2021: BUT among 5 most influential organizations in speech recognition. </a:t>
            </a:r>
          </a:p>
          <a:p>
            <a:r>
              <a:rPr lang="en-US" dirty="0"/>
              <a:t>Research.com: Lukas </a:t>
            </a:r>
            <a:r>
              <a:rPr lang="en-US" dirty="0" err="1"/>
              <a:t>Burget</a:t>
            </a:r>
            <a:r>
              <a:rPr lang="en-US" dirty="0"/>
              <a:t> the 5</a:t>
            </a:r>
            <a:r>
              <a:rPr lang="en-US" baseline="30000" dirty="0"/>
              <a:t>th</a:t>
            </a:r>
            <a:r>
              <a:rPr lang="en-US" dirty="0"/>
              <a:t> most cited Czech computer science researcher</a:t>
            </a:r>
          </a:p>
          <a:p>
            <a:r>
              <a:rPr lang="en-US" dirty="0"/>
              <a:t>Excellent results in international evaluations (challenges) </a:t>
            </a:r>
          </a:p>
        </p:txBody>
      </p:sp>
      <p:pic>
        <p:nvPicPr>
          <p:cNvPr id="2050" name="Picture 2" descr="Není k dispozici žádný popis fo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9083"/>
            <a:ext cx="5688148" cy="16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us.googleusercontent.com/cB73qOnDiFcQ95iyBAjnOay3iO1OLpvUfLmsduVIHnMjYyjED5YGQy8qynWodRuu_-3NmO6ITCF8Vf76i0AxL8LIuBREx-I-8V2UyagXATaQk68bVSgPzoi_0cUZhnpZqh7k0CUrhoMvXLW85EW10aGQsA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91" y="3843833"/>
            <a:ext cx="4843047" cy="30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7-us.googleusercontent.com/AqpuQwBlRU6z-0UxOgP91kuOl--e0p_yz6kVDF8agQ9WYn1M7mZJ2vlsqB3pYsiPDuEs4cjbEq8W0Z-VDAicxmn2q9WVTPqT-atYrw6hTFI8V2985Q2HSNLPGUfDAw3YDJrkMyC5nkE1Z0FP_yVGQPG_pw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2" y="1264887"/>
            <a:ext cx="4338181" cy="206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866998" y="5733018"/>
            <a:ext cx="353683" cy="974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7866998" y="2453981"/>
            <a:ext cx="3549889" cy="1804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0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Proud of our alumni !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838200" y="4081236"/>
            <a:ext cx="10515600" cy="277676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21“native”, 3 elsewhere (IIIT-H India, NUST Norway, ZCU Pilsen)</a:t>
            </a:r>
          </a:p>
          <a:p>
            <a:pPr lvl="1"/>
            <a:r>
              <a:rPr lang="en-US" altLang="en-US" dirty="0"/>
              <a:t>Tom</a:t>
            </a:r>
            <a:r>
              <a:rPr lang="cs-CZ" altLang="en-US" dirty="0" err="1"/>
              <a:t>áš</a:t>
            </a:r>
            <a:r>
              <a:rPr lang="cs-CZ" altLang="en-US" dirty="0"/>
              <a:t> </a:t>
            </a:r>
            <a:r>
              <a:rPr lang="cs-CZ" altLang="en-US" dirty="0" err="1"/>
              <a:t>Mikolov</a:t>
            </a:r>
            <a:r>
              <a:rPr lang="cs-CZ" altLang="en-US" dirty="0"/>
              <a:t> – </a:t>
            </a:r>
            <a:r>
              <a:rPr lang="cs-CZ" altLang="en-US" dirty="0" err="1"/>
              <a:t>founder</a:t>
            </a:r>
            <a:r>
              <a:rPr lang="cs-CZ" altLang="en-US" dirty="0"/>
              <a:t> </a:t>
            </a:r>
            <a:r>
              <a:rPr lang="cs-CZ" altLang="en-US" dirty="0" err="1"/>
              <a:t>of</a:t>
            </a:r>
            <a:r>
              <a:rPr lang="cs-CZ" altLang="en-US" dirty="0"/>
              <a:t> NN </a:t>
            </a:r>
            <a:r>
              <a:rPr lang="cs-CZ" altLang="en-US" dirty="0" err="1"/>
              <a:t>embeddings</a:t>
            </a:r>
            <a:r>
              <a:rPr lang="cs-CZ" altLang="en-US" dirty="0"/>
              <a:t>, BUT -</a:t>
            </a:r>
            <a:r>
              <a:rPr lang="en-US" altLang="en-US" dirty="0"/>
              <a:t>&gt; Google -&gt; Facebook -&gt; CTU </a:t>
            </a:r>
            <a:br>
              <a:rPr lang="en-US" altLang="en-US" dirty="0"/>
            </a:br>
            <a:r>
              <a:rPr lang="en-US" altLang="en-US" dirty="0"/>
              <a:t>(</a:t>
            </a:r>
            <a:r>
              <a:rPr lang="en-US" altLang="en-US" b="1" dirty="0"/>
              <a:t>167k</a:t>
            </a:r>
            <a:r>
              <a:rPr lang="en-US" altLang="en-US" dirty="0"/>
              <a:t> citations on Google Scholar)</a:t>
            </a:r>
          </a:p>
          <a:p>
            <a:pPr lvl="1"/>
            <a:r>
              <a:rPr lang="en-US" altLang="en-US" dirty="0"/>
              <a:t>Petr </a:t>
            </a:r>
            <a:r>
              <a:rPr lang="en-US" altLang="en-US" dirty="0" err="1"/>
              <a:t>Motl</a:t>
            </a:r>
            <a:r>
              <a:rPr lang="cs-CZ" altLang="en-US" dirty="0"/>
              <a:t>íček – </a:t>
            </a:r>
            <a:r>
              <a:rPr lang="cs-CZ" altLang="en-US" dirty="0" err="1"/>
              <a:t>speech</a:t>
            </a:r>
            <a:r>
              <a:rPr lang="cs-CZ" altLang="en-US" dirty="0"/>
              <a:t> </a:t>
            </a:r>
            <a:r>
              <a:rPr lang="cs-CZ" altLang="en-US" dirty="0" err="1"/>
              <a:t>group</a:t>
            </a:r>
            <a:r>
              <a:rPr lang="cs-CZ" altLang="en-US" dirty="0"/>
              <a:t> leader </a:t>
            </a:r>
            <a:r>
              <a:rPr lang="cs-CZ" altLang="en-US" dirty="0" err="1"/>
              <a:t>at</a:t>
            </a:r>
            <a:r>
              <a:rPr lang="cs-CZ" altLang="en-US" dirty="0"/>
              <a:t> IDIAP </a:t>
            </a:r>
            <a:r>
              <a:rPr lang="cs-CZ" altLang="en-US" dirty="0" err="1"/>
              <a:t>Switzerland</a:t>
            </a:r>
            <a:r>
              <a:rPr lang="cs-CZ" altLang="en-US" dirty="0"/>
              <a:t> </a:t>
            </a:r>
            <a:r>
              <a:rPr lang="en-US" altLang="en-US" dirty="0"/>
              <a:t>(+ assoc. prof at BUT)</a:t>
            </a:r>
          </a:p>
          <a:p>
            <a:pPr lvl="1"/>
            <a:r>
              <a:rPr lang="en-US" altLang="en-US" dirty="0"/>
              <a:t>Ilya </a:t>
            </a:r>
            <a:r>
              <a:rPr lang="en-US" altLang="en-US" dirty="0" err="1"/>
              <a:t>Oparin</a:t>
            </a:r>
            <a:r>
              <a:rPr lang="en-US" altLang="en-US" dirty="0"/>
              <a:t> – manager of Language Modeling group</a:t>
            </a:r>
            <a:r>
              <a:rPr lang="cs-CZ" altLang="en-US" dirty="0"/>
              <a:t> </a:t>
            </a:r>
            <a:r>
              <a:rPr lang="cs-CZ" altLang="en-US" dirty="0" err="1"/>
              <a:t>at</a:t>
            </a:r>
            <a:r>
              <a:rPr lang="cs-CZ" altLang="en-US" dirty="0"/>
              <a:t> Apple Inc. </a:t>
            </a:r>
            <a:endParaRPr lang="en-US" altLang="en-US" dirty="0"/>
          </a:p>
          <a:p>
            <a:pPr lvl="1"/>
            <a:r>
              <a:rPr lang="en-US" altLang="en-US" dirty="0"/>
              <a:t>Marcel </a:t>
            </a:r>
            <a:r>
              <a:rPr lang="en-US" altLang="en-US" dirty="0" err="1"/>
              <a:t>Kockmann</a:t>
            </a:r>
            <a:r>
              <a:rPr lang="en-US" altLang="en-US" dirty="0"/>
              <a:t> – CTO at </a:t>
            </a:r>
            <a:r>
              <a:rPr lang="en-US" altLang="en-US" dirty="0" err="1"/>
              <a:t>Validsoft</a:t>
            </a:r>
            <a:endParaRPr lang="en-US" altLang="en-US" dirty="0"/>
          </a:p>
          <a:p>
            <a:pPr lvl="1"/>
            <a:r>
              <a:rPr lang="en-US" altLang="en-US" dirty="0"/>
              <a:t>Kate</a:t>
            </a:r>
            <a:r>
              <a:rPr lang="cs-CZ" altLang="en-US" dirty="0"/>
              <a:t>řina </a:t>
            </a:r>
            <a:r>
              <a:rPr lang="cs-CZ" altLang="en-US" dirty="0" err="1"/>
              <a:t>Žmolíková</a:t>
            </a:r>
            <a:r>
              <a:rPr lang="cs-CZ" altLang="en-US" dirty="0"/>
              <a:t> – </a:t>
            </a:r>
            <a:r>
              <a:rPr lang="en-US" altLang="en-US" dirty="0"/>
              <a:t>Researcher at </a:t>
            </a:r>
            <a:r>
              <a:rPr lang="cs-CZ" altLang="en-US" dirty="0"/>
              <a:t>Meta London </a:t>
            </a:r>
            <a:endParaRPr lang="en-US" altLang="en-US" dirty="0"/>
          </a:p>
          <a:p>
            <a:pPr lvl="1"/>
            <a:r>
              <a:rPr lang="en-US" altLang="en-US" dirty="0" err="1"/>
              <a:t>Murali</a:t>
            </a:r>
            <a:r>
              <a:rPr lang="en-US" altLang="en-US" dirty="0"/>
              <a:t> </a:t>
            </a:r>
            <a:r>
              <a:rPr lang="en-US" altLang="en-US" dirty="0" err="1"/>
              <a:t>Karthick</a:t>
            </a:r>
            <a:r>
              <a:rPr lang="en-US" altLang="en-US" dirty="0"/>
              <a:t> </a:t>
            </a:r>
            <a:r>
              <a:rPr lang="en-US" altLang="en-US" dirty="0" err="1"/>
              <a:t>Baskar</a:t>
            </a:r>
            <a:r>
              <a:rPr lang="cs-CZ" altLang="en-US" dirty="0"/>
              <a:t> – </a:t>
            </a:r>
            <a:r>
              <a:rPr lang="en-US" altLang="en-US" dirty="0"/>
              <a:t>Researcher at Google Research, N.Y. </a:t>
            </a:r>
          </a:p>
        </p:txBody>
      </p:sp>
      <p:sp>
        <p:nvSpPr>
          <p:cNvPr id="27653" name="AutoShape 5" descr="[image]"/>
          <p:cNvSpPr>
            <a:spLocks noChangeAspect="1" noChangeArrowheads="1"/>
          </p:cNvSpPr>
          <p:nvPr/>
        </p:nvSpPr>
        <p:spPr bwMode="auto">
          <a:xfrm>
            <a:off x="6267450" y="4346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1" name="Picture 2" descr="Výsledek obrázku pro tomas miko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642"/>
            <a:ext cx="2428152" cy="18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ýsledek obrázku pro ilya opar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27" y="1500048"/>
            <a:ext cx="1486430" cy="19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435" y="1500048"/>
            <a:ext cx="1908825" cy="1968710"/>
          </a:xfrm>
          <a:prstGeom prst="rect">
            <a:avLst/>
          </a:prstGeom>
        </p:spPr>
      </p:pic>
      <p:pic>
        <p:nvPicPr>
          <p:cNvPr id="3074" name="Picture 2" descr="doc. Ing. Petr Motlíček, Ph.D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59" y="1500048"/>
            <a:ext cx="1532041" cy="19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fit.vut.cz/person-photo/143646/?transparent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38" y="1509607"/>
            <a:ext cx="1532042" cy="19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reatorscan (Murali Karthick Baskar) · GitH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95" y="1509608"/>
            <a:ext cx="1968709" cy="19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25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- ~1.5 MEUR / year, 85% competitive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5114"/>
            <a:ext cx="2123831" cy="6205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EC projects</a:t>
            </a:r>
          </a:p>
        </p:txBody>
      </p:sp>
      <p:pic>
        <p:nvPicPr>
          <p:cNvPr id="1026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9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624385" y="1525114"/>
            <a:ext cx="2123831" cy="62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US</a:t>
            </a:r>
          </a:p>
        </p:txBody>
      </p:sp>
      <p:pic>
        <p:nvPicPr>
          <p:cNvPr id="6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44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410570" y="1525114"/>
            <a:ext cx="2123831" cy="62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National</a:t>
            </a:r>
          </a:p>
        </p:txBody>
      </p:sp>
      <p:pic>
        <p:nvPicPr>
          <p:cNvPr id="8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29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9362287" y="1525114"/>
            <a:ext cx="2123831" cy="62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Industry</a:t>
            </a:r>
          </a:p>
        </p:txBody>
      </p:sp>
      <p:pic>
        <p:nvPicPr>
          <p:cNvPr id="10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46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122" y="4152923"/>
            <a:ext cx="1237432" cy="81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cleansk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2" y="5158200"/>
            <a:ext cx="1076757" cy="6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Commission adopts the 2023-2024 Horizon Europe Work Programme -  4.5 Billion Euro for Digital Research - Qu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2" y="5971314"/>
            <a:ext cx="1592703" cy="6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115" y="5422721"/>
            <a:ext cx="1038154" cy="10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676" y="4021397"/>
            <a:ext cx="1845407" cy="1230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2" descr="MV_CMY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065" y="4570284"/>
            <a:ext cx="1641880" cy="44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321" y="6015570"/>
            <a:ext cx="2243649" cy="792532"/>
          </a:xfrm>
          <a:prstGeom prst="rect">
            <a:avLst/>
          </a:prstGeom>
        </p:spPr>
      </p:pic>
      <p:pic>
        <p:nvPicPr>
          <p:cNvPr id="24" name="Picture 12" descr="Image result for tac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209" y="4737611"/>
            <a:ext cx="801595" cy="123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czech ministry of education logo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998" y="5125724"/>
            <a:ext cx="1617146" cy="80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ntt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437" y="3812847"/>
            <a:ext cx="2471889" cy="9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0961" y="5142861"/>
            <a:ext cx="2712794" cy="1026188"/>
          </a:xfrm>
          <a:prstGeom prst="rect">
            <a:avLst/>
          </a:prstGeom>
        </p:spPr>
      </p:pic>
      <p:pic>
        <p:nvPicPr>
          <p:cNvPr id="6146" name="Picture 2" descr="Nominace na Státní ceny a Ceny Ministerstva kultury -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52" y="3943738"/>
            <a:ext cx="1596186" cy="5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0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cooperation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5" y="1983147"/>
            <a:ext cx="3963022" cy="8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bison-project.eu/img/logo/telefon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26" y="5485111"/>
            <a:ext cx="2603748" cy="13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ericsso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64" y="1857432"/>
            <a:ext cx="1376753" cy="12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nt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83" y="1531410"/>
            <a:ext cx="2471889" cy="9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google 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5" y="4784737"/>
            <a:ext cx="2230272" cy="7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969" y="4320746"/>
            <a:ext cx="2400392" cy="648106"/>
          </a:xfrm>
          <a:prstGeom prst="rect">
            <a:avLst/>
          </a:prstGeom>
        </p:spPr>
      </p:pic>
      <p:pic>
        <p:nvPicPr>
          <p:cNvPr id="15" name="Google Shape;37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7716" y="5468832"/>
            <a:ext cx="1071815" cy="99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95" y="3327372"/>
            <a:ext cx="2712794" cy="1026188"/>
          </a:xfrm>
          <a:prstGeom prst="rect">
            <a:avLst/>
          </a:prstGeom>
        </p:spPr>
      </p:pic>
      <p:pic>
        <p:nvPicPr>
          <p:cNvPr id="6146" name="Picture 2" descr="Meta Resear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12" y="2505515"/>
            <a:ext cx="3697804" cy="158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hrase Case Stud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1" y="5641369"/>
            <a:ext cx="3178738" cy="11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e MAMA AI | LinkedI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04" y="33545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Omilia Lt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21" y="332737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24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Spin-offs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s://lh7-us.googleusercontent.com/mBeh7ADD5if3ay3kb-AKBd88PRRkW9oKFpH6kFDenghIjZynLtdi1gKSM_BHdaV8xHQT9uQQ9c6dnlsIhbs4IOYcZaBsT6O0EQMOETdr5303WQcRtULrs9vljzkClGC140oybnaDXeR3FNE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0" y="553763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521DA-E8B2-4CC7-82D5-0CEF8AD3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84" y="912446"/>
            <a:ext cx="8019048" cy="4266667"/>
          </a:xfrm>
          <a:prstGeom prst="rect">
            <a:avLst/>
          </a:prstGeom>
        </p:spPr>
      </p:pic>
      <p:pic>
        <p:nvPicPr>
          <p:cNvPr id="8" name="Zástupný symbol pro obsa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8" y="940487"/>
            <a:ext cx="3527351" cy="2205960"/>
          </a:xfrm>
          <a:prstGeom prst="rect">
            <a:avLst/>
          </a:prstGeom>
        </p:spPr>
      </p:pic>
      <p:pic>
        <p:nvPicPr>
          <p:cNvPr id="5122" name="Picture 2" descr="https://lh7-us.googleusercontent.com/MvmL2KzuXHDu34Yokcb1ysWqX9VliT_ek6FRCn3-9ivVKN8aFqabyX8neHWSNBQCCSxjTwn1tBVLCp1FlZDWU9lSY978hQ1xdXMoIi190lQq7gJcpT7NCpKbxBlUMLURIGneEApakLSpCjU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6" y="2872814"/>
            <a:ext cx="5244752" cy="39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06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Community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" y="3026315"/>
            <a:ext cx="4543038" cy="19754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64" y="1286627"/>
            <a:ext cx="6567474" cy="15684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11" y="1403177"/>
            <a:ext cx="5267717" cy="1335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73" y="3229337"/>
            <a:ext cx="7286628" cy="36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0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169" cy="4351338"/>
          </a:xfrm>
        </p:spPr>
        <p:txBody>
          <a:bodyPr/>
          <a:lstStyle/>
          <a:p>
            <a:r>
              <a:rPr lang="en-US" altLang="en-US" dirty="0" err="1"/>
              <a:t>Emotivní</a:t>
            </a:r>
            <a:r>
              <a:rPr lang="en-US" altLang="en-US" dirty="0"/>
              <a:t> </a:t>
            </a:r>
            <a:r>
              <a:rPr lang="en-US" altLang="en-US" dirty="0" err="1"/>
              <a:t>úvod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Basic “management” info 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Brno in the neural speech processing history</a:t>
            </a:r>
          </a:p>
          <a:p>
            <a:r>
              <a:rPr lang="en-US" altLang="en-US" dirty="0"/>
              <a:t>Sou</a:t>
            </a:r>
            <a:r>
              <a:rPr lang="cs-CZ" altLang="en-US" dirty="0"/>
              <a:t>časná v</a:t>
            </a:r>
            <a:r>
              <a:rPr lang="en-US" altLang="en-US" dirty="0" err="1"/>
              <a:t>ýzkumná</a:t>
            </a:r>
            <a:r>
              <a:rPr lang="en-US" altLang="en-US" dirty="0"/>
              <a:t> </a:t>
            </a:r>
            <a:r>
              <a:rPr lang="en-US" altLang="en-US" dirty="0" err="1"/>
              <a:t>témata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Coming soon … </a:t>
            </a:r>
          </a:p>
          <a:p>
            <a:r>
              <a:rPr lang="en-US" altLang="en-US" dirty="0"/>
              <a:t>Jak se </a:t>
            </a:r>
            <a:r>
              <a:rPr lang="en-US" altLang="en-US" dirty="0" err="1"/>
              <a:t>zapojit</a:t>
            </a:r>
            <a:r>
              <a:rPr lang="en-US" altLang="en-US" dirty="0"/>
              <a:t> ?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142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169" cy="4351338"/>
          </a:xfrm>
        </p:spPr>
        <p:txBody>
          <a:bodyPr>
            <a:normAutofit/>
          </a:bodyPr>
          <a:lstStyle/>
          <a:p>
            <a:r>
              <a:rPr lang="en-US" altLang="en-US" b="1" dirty="0" err="1">
                <a:solidFill>
                  <a:srgbClr val="FF0000"/>
                </a:solidFill>
              </a:rPr>
              <a:t>Emotivní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úvod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dirty="0"/>
              <a:t>Basic “management” info </a:t>
            </a:r>
          </a:p>
          <a:p>
            <a:r>
              <a:rPr lang="en-US" altLang="en-US" dirty="0"/>
              <a:t>Brno in the neural speech processing history</a:t>
            </a:r>
          </a:p>
          <a:p>
            <a:r>
              <a:rPr lang="en-US" altLang="en-US" dirty="0"/>
              <a:t>Sou</a:t>
            </a:r>
            <a:r>
              <a:rPr lang="cs-CZ" altLang="en-US" dirty="0"/>
              <a:t>časná v</a:t>
            </a:r>
            <a:r>
              <a:rPr lang="en-US" altLang="en-US" dirty="0" err="1"/>
              <a:t>ýzkumná</a:t>
            </a:r>
            <a:r>
              <a:rPr lang="en-US" altLang="en-US" dirty="0"/>
              <a:t> </a:t>
            </a:r>
            <a:r>
              <a:rPr lang="en-US" altLang="en-US" dirty="0" err="1"/>
              <a:t>témata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Coming soon … </a:t>
            </a:r>
          </a:p>
          <a:p>
            <a:r>
              <a:rPr lang="en-US" altLang="en-US" dirty="0"/>
              <a:t>Jak se </a:t>
            </a:r>
            <a:r>
              <a:rPr lang="en-US" altLang="en-US" dirty="0" err="1"/>
              <a:t>zapojit</a:t>
            </a:r>
            <a:r>
              <a:rPr lang="en-US" altLang="en-US" dirty="0"/>
              <a:t> 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766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Hynek</a:t>
            </a:r>
            <a:r>
              <a:rPr lang="en-US" dirty="0"/>
              <a:t> around 2001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312534" cy="4656198"/>
          </a:xfrm>
        </p:spPr>
        <p:txBody>
          <a:bodyPr>
            <a:normAutofit/>
          </a:bodyPr>
          <a:lstStyle/>
          <a:p>
            <a:r>
              <a:rPr lang="en-US" dirty="0"/>
              <a:t>Long temporal trajectories for speech feature extraction </a:t>
            </a:r>
          </a:p>
          <a:p>
            <a:r>
              <a:rPr lang="en-US" dirty="0"/>
              <a:t>Band </a:t>
            </a:r>
            <a:r>
              <a:rPr lang="en-US" dirty="0" err="1"/>
              <a:t>classifers</a:t>
            </a:r>
            <a:r>
              <a:rPr lang="en-US" dirty="0"/>
              <a:t> and merger </a:t>
            </a:r>
            <a:r>
              <a:rPr lang="en-US" b="1" dirty="0"/>
              <a:t>were</a:t>
            </a:r>
            <a:r>
              <a:rPr lang="en-US" dirty="0"/>
              <a:t> neural networks ! </a:t>
            </a:r>
          </a:p>
          <a:p>
            <a:r>
              <a:rPr lang="en-US" dirty="0"/>
              <a:t>They worked worse than standard MFCC features…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 don’t remember if we called it “AI”, probably not. </a:t>
            </a:r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48" y="3221531"/>
            <a:ext cx="6755352" cy="363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4175" y="0"/>
            <a:ext cx="1877825" cy="2492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654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</a:t>
            </a:r>
            <a:r>
              <a:rPr lang="en-US" dirty="0" err="1"/>
              <a:t>he</a:t>
            </a:r>
            <a:r>
              <a:rPr lang="en-US" dirty="0"/>
              <a:t> </a:t>
            </a:r>
            <a:r>
              <a:rPr lang="en-US" dirty="0" err="1"/>
              <a:t>he</a:t>
            </a:r>
            <a:r>
              <a:rPr lang="en-US" dirty="0"/>
              <a:t>, these guys believe </a:t>
            </a:r>
            <a:r>
              <a:rPr lang="en-US" dirty="0" err="1"/>
              <a:t>Hynek’s</a:t>
            </a:r>
            <a:r>
              <a:rPr lang="en-US" dirty="0"/>
              <a:t> stuff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Around 2000, people simply did not like neural networks.</a:t>
            </a:r>
          </a:p>
          <a:p>
            <a:r>
              <a:rPr lang="en-US" dirty="0"/>
              <a:t>Working with them involved writing own code, using obscure custom hardware</a:t>
            </a:r>
          </a:p>
          <a:p>
            <a:r>
              <a:rPr lang="en-US" dirty="0"/>
              <a:t>Data was hard to get </a:t>
            </a:r>
          </a:p>
          <a:p>
            <a:r>
              <a:rPr lang="en-US" dirty="0"/>
              <a:t>Every community was “hermetic”, people did not talk and did not understand each other …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3" y="4595148"/>
            <a:ext cx="7632632" cy="2262851"/>
          </a:xfrm>
          <a:prstGeom prst="rect">
            <a:avLst/>
          </a:prstGeom>
        </p:spPr>
      </p:pic>
      <p:pic>
        <p:nvPicPr>
          <p:cNvPr id="5" name="Picture 4" descr="Introduction to SPERT-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41" y="4401547"/>
            <a:ext cx="2700759" cy="24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862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Franta</a:t>
            </a:r>
            <a:r>
              <a:rPr lang="en-US" altLang="en-US" dirty="0"/>
              <a:t> </a:t>
            </a:r>
            <a:r>
              <a:rPr lang="en-US" altLang="en-US" dirty="0" err="1"/>
              <a:t>Grezl</a:t>
            </a:r>
            <a:r>
              <a:rPr lang="en-US" altLang="en-US" dirty="0"/>
              <a:t> 2007: NN bottle-neck features first beating MFCCs!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4" y="2613508"/>
            <a:ext cx="9272859" cy="2602649"/>
          </a:xfrm>
          <a:prstGeom prst="rect">
            <a:avLst/>
          </a:prstGeom>
        </p:spPr>
      </p:pic>
      <p:pic>
        <p:nvPicPr>
          <p:cNvPr id="5" name="Picture 11" descr="view_person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031" y="4480708"/>
            <a:ext cx="1782969" cy="237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0565" y="5807631"/>
            <a:ext cx="9653713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GRÉZL </a:t>
            </a:r>
            <a:r>
              <a:rPr lang="en-US" sz="1400" dirty="0" err="1"/>
              <a:t>František</a:t>
            </a:r>
            <a:r>
              <a:rPr lang="en-US" sz="1400" dirty="0"/>
              <a:t>, KARAFIÁT Martin, KONTÁR Stanislav a ČERNOCKÝ Jan. </a:t>
            </a:r>
            <a:r>
              <a:rPr lang="en-US" sz="1400" dirty="0">
                <a:hlinkClick r:id="rId4"/>
              </a:rPr>
              <a:t>Probabilistic and bottle-neck features for LVCSR of meetings</a:t>
            </a:r>
            <a:r>
              <a:rPr lang="en-US" sz="1400" dirty="0"/>
              <a:t>. In: </a:t>
            </a:r>
            <a:r>
              <a:rPr lang="en-US" sz="1400" i="1" dirty="0"/>
              <a:t>Proc. IEEE International Conference on Acoustics, Speech and Signal Processing (ICASSP 2007)</a:t>
            </a:r>
            <a:r>
              <a:rPr lang="en-US" sz="1400" dirty="0"/>
              <a:t>. </a:t>
            </a:r>
            <a:r>
              <a:rPr lang="en-US" sz="1400" dirty="0" err="1"/>
              <a:t>Hononulu</a:t>
            </a:r>
            <a:r>
              <a:rPr lang="en-US" sz="1400" dirty="0"/>
              <a:t>: IEEE Signal Processing Society, 2007, s. 757-760. ISBN 1-4244-0728-1.</a:t>
            </a:r>
          </a:p>
        </p:txBody>
      </p:sp>
    </p:spTree>
    <p:extLst>
      <p:ext uri="{BB962C8B-B14F-4D97-AF65-F5344CB8AC3E}">
        <p14:creationId xmlns:p14="http://schemas.microsoft.com/office/powerpoint/2010/main" val="254224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Tom </a:t>
            </a:r>
            <a:r>
              <a:rPr lang="en-US" dirty="0" err="1"/>
              <a:t>Mikolov</a:t>
            </a:r>
            <a:r>
              <a:rPr lang="en-US" dirty="0"/>
              <a:t> 2010: Recurrent Neural networks do work for language modeling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95" y="2086499"/>
            <a:ext cx="6922163" cy="300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5558" y="3819819"/>
            <a:ext cx="2876442" cy="30381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613592" y="5699909"/>
            <a:ext cx="828286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MIKOLOV </a:t>
            </a:r>
            <a:r>
              <a:rPr lang="en-US" sz="1400" dirty="0" err="1"/>
              <a:t>Tomáš</a:t>
            </a:r>
            <a:r>
              <a:rPr lang="en-US" sz="1400" dirty="0"/>
              <a:t>, KARAFIÁT Martin, BURGET </a:t>
            </a:r>
            <a:r>
              <a:rPr lang="en-US" sz="1400" dirty="0" err="1"/>
              <a:t>Lukáš</a:t>
            </a:r>
            <a:r>
              <a:rPr lang="en-US" sz="1400" dirty="0"/>
              <a:t>, ČERNOCKÝ Jan a KHUDANPUR Sanjeev. </a:t>
            </a:r>
            <a:r>
              <a:rPr lang="en-US" sz="1400" dirty="0">
                <a:hlinkClick r:id="rId4"/>
              </a:rPr>
              <a:t>Recurrent neural network based language model</a:t>
            </a:r>
            <a:r>
              <a:rPr lang="en-US" sz="1400" dirty="0"/>
              <a:t>. In: </a:t>
            </a:r>
            <a:r>
              <a:rPr lang="en-US" sz="1400" i="1" dirty="0"/>
              <a:t>Proceedings of the 11th Annual Conference of the International Speech Communication Association (INTERSPEECH 2010)</a:t>
            </a:r>
            <a:r>
              <a:rPr lang="en-US" sz="1400" dirty="0"/>
              <a:t>. </a:t>
            </a:r>
            <a:r>
              <a:rPr lang="en-US" sz="1400" dirty="0" err="1"/>
              <a:t>Makuhari</a:t>
            </a:r>
            <a:r>
              <a:rPr lang="en-US" sz="1400" dirty="0"/>
              <a:t>, Chiba: International Speech Communication Association, 2010, s. 1045-1048. ISBN 978-1-61782-123-3. ISSN 1990-9772.</a:t>
            </a:r>
          </a:p>
        </p:txBody>
      </p:sp>
    </p:spTree>
    <p:extLst>
      <p:ext uri="{BB962C8B-B14F-4D97-AF65-F5344CB8AC3E}">
        <p14:creationId xmlns:p14="http://schemas.microsoft.com/office/powerpoint/2010/main" val="2004973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Karel and Martin 2012: </a:t>
            </a:r>
            <a:br>
              <a:rPr lang="en-US" dirty="0"/>
            </a:br>
            <a:r>
              <a:rPr lang="en-US" dirty="0"/>
              <a:t>Multi-lingual NN training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Split output layer in language-dependent parts</a:t>
            </a:r>
          </a:p>
          <a:p>
            <a:r>
              <a:rPr lang="en-US" dirty="0"/>
              <a:t>Train on many languages (tweaking the training criterion)</a:t>
            </a:r>
          </a:p>
          <a:p>
            <a:r>
              <a:rPr lang="en-US" dirty="0"/>
              <a:t>Define new block for </a:t>
            </a:r>
            <a:br>
              <a:rPr lang="en-US" dirty="0"/>
            </a:br>
            <a:r>
              <a:rPr lang="en-US" dirty="0"/>
              <a:t>the new language</a:t>
            </a:r>
          </a:p>
          <a:p>
            <a:r>
              <a:rPr lang="en-US" dirty="0"/>
              <a:t>Train only this block</a:t>
            </a:r>
          </a:p>
          <a:p>
            <a:r>
              <a:rPr lang="en-US" dirty="0"/>
              <a:t>Fine-tune the whole net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600" y="-77572"/>
            <a:ext cx="4205400" cy="274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0567" y="5971196"/>
            <a:ext cx="828286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VESELÝ Karel, KARAFIÁT Martin, GRÉZL </a:t>
            </a:r>
            <a:r>
              <a:rPr lang="en-US" sz="1400" dirty="0" err="1"/>
              <a:t>František</a:t>
            </a:r>
            <a:r>
              <a:rPr lang="en-US" sz="1400" dirty="0"/>
              <a:t>, JANDA </a:t>
            </a:r>
            <a:r>
              <a:rPr lang="en-US" sz="1400" dirty="0" err="1"/>
              <a:t>Miloš</a:t>
            </a:r>
            <a:r>
              <a:rPr lang="en-US" sz="1400" dirty="0"/>
              <a:t> and EGOROVA Ekaterina. </a:t>
            </a:r>
            <a:r>
              <a:rPr lang="en-US" sz="1400" dirty="0">
                <a:hlinkClick r:id="rId3"/>
              </a:rPr>
              <a:t>The Language-Independent Bottleneck Features</a:t>
            </a:r>
            <a:r>
              <a:rPr lang="en-US" sz="1400" dirty="0"/>
              <a:t>. In: </a:t>
            </a:r>
            <a:r>
              <a:rPr lang="en-US" sz="1400" i="1" dirty="0"/>
              <a:t>Proceedings of IEEE 2012 Workshop on Spoken Language Technology</a:t>
            </a:r>
            <a:r>
              <a:rPr lang="en-US" sz="1400" dirty="0"/>
              <a:t>. Miami: IEEE Signal Processing Society, 2012, s. 336-341. ISBN 978-1-4673-5124-9.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59" y="3370465"/>
            <a:ext cx="3488886" cy="23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ANd9GcTL6DMeez4PsTJ-E68ErcnODhawYcDnF4xF-Yek-lvs_2nIWXN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12" y="3370465"/>
            <a:ext cx="2314888" cy="23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73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169" cy="4351338"/>
          </a:xfrm>
        </p:spPr>
        <p:txBody>
          <a:bodyPr/>
          <a:lstStyle/>
          <a:p>
            <a:r>
              <a:rPr lang="en-US" altLang="en-US" dirty="0" err="1"/>
              <a:t>Emotivní</a:t>
            </a:r>
            <a:r>
              <a:rPr lang="en-US" altLang="en-US" dirty="0"/>
              <a:t> </a:t>
            </a:r>
            <a:r>
              <a:rPr lang="en-US" altLang="en-US" dirty="0" err="1"/>
              <a:t>úvod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Basic “management” info </a:t>
            </a:r>
          </a:p>
          <a:p>
            <a:r>
              <a:rPr lang="en-US" altLang="en-US" dirty="0"/>
              <a:t>Brno in the neural speech processing history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Sou</a:t>
            </a:r>
            <a:r>
              <a:rPr lang="cs-CZ" altLang="en-US" b="1" dirty="0">
                <a:solidFill>
                  <a:srgbClr val="FF0000"/>
                </a:solidFill>
              </a:rPr>
              <a:t>časná v</a:t>
            </a:r>
            <a:r>
              <a:rPr lang="en-US" altLang="en-US" b="1" dirty="0" err="1">
                <a:solidFill>
                  <a:srgbClr val="FF0000"/>
                </a:solidFill>
              </a:rPr>
              <a:t>ýzkumná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témata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dirty="0"/>
              <a:t>Coming soon … </a:t>
            </a:r>
          </a:p>
          <a:p>
            <a:r>
              <a:rPr lang="en-US" altLang="en-US" dirty="0"/>
              <a:t>Jak se </a:t>
            </a:r>
            <a:r>
              <a:rPr lang="en-US" altLang="en-US" dirty="0" err="1"/>
              <a:t>zapojit</a:t>
            </a:r>
            <a:r>
              <a:rPr lang="en-US" altLang="en-US" dirty="0"/>
              <a:t> ?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045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years back 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newest  very advanced Gaussian model based algorithm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784860" y="3075304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Lots of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4038600" y="1736089"/>
            <a:ext cx="2057400" cy="1348740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Some data</a:t>
            </a:r>
          </a:p>
        </p:txBody>
      </p:sp>
      <p:sp>
        <p:nvSpPr>
          <p:cNvPr id="10" name="Bublinový popisek se šipkou nahoru 9"/>
          <p:cNvSpPr/>
          <p:nvPr/>
        </p:nvSpPr>
        <p:spPr>
          <a:xfrm>
            <a:off x="4038600" y="4611688"/>
            <a:ext cx="2057400" cy="1455420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Some computers</a:t>
            </a:r>
          </a:p>
        </p:txBody>
      </p:sp>
    </p:spTree>
    <p:extLst>
      <p:ext uri="{BB962C8B-B14F-4D97-AF65-F5344CB8AC3E}">
        <p14:creationId xmlns:p14="http://schemas.microsoft.com/office/powerpoint/2010/main" val="1603185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years back 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newest  very advanced NN based algorithm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784860" y="3075304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Lots of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3242310" y="1735772"/>
            <a:ext cx="3649980" cy="1348740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Lots of data</a:t>
            </a:r>
          </a:p>
        </p:txBody>
      </p:sp>
      <p:sp>
        <p:nvSpPr>
          <p:cNvPr id="10" name="Bublinový popisek se šipkou nahoru 9"/>
          <p:cNvSpPr/>
          <p:nvPr/>
        </p:nvSpPr>
        <p:spPr>
          <a:xfrm>
            <a:off x="3242310" y="4611688"/>
            <a:ext cx="3649980" cy="1455420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Many computers with GPUs</a:t>
            </a:r>
          </a:p>
        </p:txBody>
      </p:sp>
    </p:spTree>
    <p:extLst>
      <p:ext uri="{BB962C8B-B14F-4D97-AF65-F5344CB8AC3E}">
        <p14:creationId xmlns:p14="http://schemas.microsoft.com/office/powerpoint/2010/main" val="3889912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years back 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Even more advanced NN based algorithm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784860" y="3075304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Lots of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3108960" y="1511300"/>
            <a:ext cx="2583180" cy="1573212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Lots of out of domain data</a:t>
            </a:r>
          </a:p>
        </p:txBody>
      </p:sp>
      <p:sp>
        <p:nvSpPr>
          <p:cNvPr id="10" name="Bublinový popisek se šipkou nahoru 9"/>
          <p:cNvSpPr/>
          <p:nvPr/>
        </p:nvSpPr>
        <p:spPr>
          <a:xfrm>
            <a:off x="3032760" y="4611688"/>
            <a:ext cx="4130040" cy="1700212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Even more computers with GPUs</a:t>
            </a:r>
          </a:p>
        </p:txBody>
      </p:sp>
      <p:sp>
        <p:nvSpPr>
          <p:cNvPr id="9" name="Bublinový popisek se šipkou dolů 8"/>
          <p:cNvSpPr/>
          <p:nvPr/>
        </p:nvSpPr>
        <p:spPr>
          <a:xfrm>
            <a:off x="5402580" y="500539"/>
            <a:ext cx="982980" cy="2583973"/>
          </a:xfrm>
          <a:prstGeom prst="downArrowCallout">
            <a:avLst>
              <a:gd name="adj1" fmla="val 3673"/>
              <a:gd name="adj2" fmla="val 7348"/>
              <a:gd name="adj3" fmla="val 25000"/>
              <a:gd name="adj4" fmla="val 283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Little in-domain data</a:t>
            </a:r>
          </a:p>
        </p:txBody>
      </p:sp>
    </p:spTree>
    <p:extLst>
      <p:ext uri="{BB962C8B-B14F-4D97-AF65-F5344CB8AC3E}">
        <p14:creationId xmlns:p14="http://schemas.microsoft.com/office/powerpoint/2010/main" val="1973997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most advanced NN algorithm based on a pre-trained model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1691640" y="3374072"/>
            <a:ext cx="2346960" cy="93884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Some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3108960" y="1511300"/>
            <a:ext cx="2583180" cy="1573212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Big pre-trained model</a:t>
            </a:r>
          </a:p>
        </p:txBody>
      </p:sp>
      <p:sp>
        <p:nvSpPr>
          <p:cNvPr id="9" name="Bublinový popisek se šipkou dolů 8"/>
          <p:cNvSpPr/>
          <p:nvPr/>
        </p:nvSpPr>
        <p:spPr>
          <a:xfrm>
            <a:off x="5402580" y="500539"/>
            <a:ext cx="982980" cy="2583973"/>
          </a:xfrm>
          <a:prstGeom prst="downArrowCallout">
            <a:avLst>
              <a:gd name="adj1" fmla="val 3673"/>
              <a:gd name="adj2" fmla="val 7348"/>
              <a:gd name="adj3" fmla="val 25000"/>
              <a:gd name="adj4" fmla="val 283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Little in-domain data</a:t>
            </a:r>
          </a:p>
        </p:txBody>
      </p:sp>
      <p:sp>
        <p:nvSpPr>
          <p:cNvPr id="11" name="Bublinový popisek se šipkou nahoru 10"/>
          <p:cNvSpPr/>
          <p:nvPr/>
        </p:nvSpPr>
        <p:spPr>
          <a:xfrm>
            <a:off x="4038600" y="4611688"/>
            <a:ext cx="2057400" cy="1455420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Many computers with GPUs</a:t>
            </a:r>
          </a:p>
        </p:txBody>
      </p:sp>
    </p:spTree>
    <p:extLst>
      <p:ext uri="{BB962C8B-B14F-4D97-AF65-F5344CB8AC3E}">
        <p14:creationId xmlns:p14="http://schemas.microsoft.com/office/powerpoint/2010/main" val="47846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091" cy="51287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8" y="2774290"/>
            <a:ext cx="8485632" cy="40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 the era of large pre-trained models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Ignore them – </a:t>
            </a:r>
            <a:r>
              <a:rPr lang="en-US" b="1" dirty="0">
                <a:solidFill>
                  <a:srgbClr val="FF0000"/>
                </a:solidFill>
              </a:rPr>
              <a:t>NOT OK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Improve them and fine-tune for own tasks – </a:t>
            </a:r>
            <a:r>
              <a:rPr lang="en-US" b="1" dirty="0">
                <a:solidFill>
                  <a:srgbClr val="00B050"/>
                </a:solidFill>
              </a:rPr>
              <a:t>OK</a:t>
            </a:r>
            <a:endParaRPr lang="en-US" dirty="0">
              <a:solidFill>
                <a:srgbClr val="00B050"/>
              </a:solidFill>
            </a:endParaRPr>
          </a:p>
          <a:p>
            <a:pPr fontAlgn="base"/>
            <a:r>
              <a:rPr lang="en-US" dirty="0"/>
              <a:t>Use them as feature generators – </a:t>
            </a:r>
            <a:r>
              <a:rPr lang="en-US" b="1" dirty="0">
                <a:solidFill>
                  <a:srgbClr val="00B050"/>
                </a:solidFill>
              </a:rPr>
              <a:t>OK</a:t>
            </a:r>
            <a:endParaRPr lang="en-US" dirty="0">
              <a:solidFill>
                <a:srgbClr val="00B050"/>
              </a:solidFill>
            </a:endParaRPr>
          </a:p>
          <a:p>
            <a:pPr fontAlgn="base"/>
            <a:r>
              <a:rPr lang="en-US" dirty="0"/>
              <a:t>Combine / fuse them with some others schemes – </a:t>
            </a:r>
            <a:r>
              <a:rPr lang="en-US" b="1" dirty="0">
                <a:solidFill>
                  <a:srgbClr val="00B050"/>
                </a:solidFill>
              </a:rPr>
              <a:t>OK</a:t>
            </a:r>
            <a:endParaRPr lang="en-US" dirty="0">
              <a:solidFill>
                <a:srgbClr val="00B050"/>
              </a:solidFill>
            </a:endParaRPr>
          </a:p>
          <a:p>
            <a:pPr fontAlgn="base"/>
            <a:r>
              <a:rPr lang="en-US" dirty="0"/>
              <a:t>Criticize them (proprietary, energy and data foot-print, etc.) and trying to come up with something light / own / better / license free – </a:t>
            </a:r>
            <a:r>
              <a:rPr lang="en-US" b="1" dirty="0">
                <a:solidFill>
                  <a:srgbClr val="00B050"/>
                </a:solidFill>
              </a:rPr>
              <a:t>OK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69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7-rt.googleusercontent.com/slidesz/AGV_vUfYd-aT-3FQ1H4SMMq1MAc6k1qVfMDq0phsP8ROVVnreRqKpoYQbJLVDDfxYABQZpd6hDDqz6NS4Kobn7CZNaliRGxFKSQcyssm8_jJ24iLui8-yVl7YxqDo_FKoovo1r_lDsizXX5B-pkwgFkd-w5QaFA87zch=s2048?key=SoJhN_2Fs0HDFXsZvMiy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20" y="2664098"/>
            <a:ext cx="6010274" cy="41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Speaker recognition: Attention-based SV backend on top of </a:t>
            </a:r>
            <a:r>
              <a:rPr lang="en-US" dirty="0" err="1"/>
              <a:t>WavLM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5562600" cy="4585335"/>
          </a:xfrm>
        </p:spPr>
        <p:txBody>
          <a:bodyPr>
            <a:normAutofit fontScale="85000" lnSpcReduction="20000"/>
          </a:bodyPr>
          <a:lstStyle/>
          <a:p>
            <a:pPr fontAlgn="t"/>
            <a:r>
              <a:rPr lang="en-US" dirty="0"/>
              <a:t>Exploring fine-tuning strategies for adapting large pre-trained models to speaker verification </a:t>
            </a:r>
          </a:p>
          <a:p>
            <a:pPr fontAlgn="t"/>
            <a:r>
              <a:rPr lang="en-US" dirty="0"/>
              <a:t>Several feature extraction approaches built on top of a pre-trained model, </a:t>
            </a:r>
          </a:p>
          <a:p>
            <a:pPr fontAlgn="t"/>
            <a:r>
              <a:rPr lang="en-US" dirty="0"/>
              <a:t>Multi-head factorized attentive pooling to factorize the comparison of speaker representations into multiple phonetic clusters. </a:t>
            </a:r>
          </a:p>
          <a:p>
            <a:r>
              <a:rPr lang="en-US" dirty="0"/>
              <a:t>Excellent results on standard speaker verification data-sets (</a:t>
            </a:r>
            <a:r>
              <a:rPr lang="en-US" dirty="0" err="1"/>
              <a:t>VoxCeleb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But also “tweaking it” for other tasks – detection of voice </a:t>
            </a:r>
            <a:r>
              <a:rPr lang="en-US" b="1" dirty="0" err="1"/>
              <a:t>deepfakes</a:t>
            </a:r>
            <a:r>
              <a:rPr lang="en-US" b="1" dirty="0"/>
              <a:t> in the </a:t>
            </a:r>
            <a:r>
              <a:rPr lang="en-US" b="1" dirty="0" err="1"/>
              <a:t>ASVspoof</a:t>
            </a:r>
            <a:r>
              <a:rPr lang="en-US" b="1" dirty="0"/>
              <a:t> 5 challenge</a:t>
            </a:r>
            <a:r>
              <a:rPr lang="en-US" dirty="0"/>
              <a:t>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91706" y="6392006"/>
            <a:ext cx="114011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Peng, </a:t>
            </a:r>
            <a:r>
              <a:rPr lang="en-US" sz="1400" dirty="0" err="1"/>
              <a:t>Junyi</a:t>
            </a:r>
            <a:r>
              <a:rPr lang="en-US" sz="1400" dirty="0"/>
              <a:t>, et al. "An attention-based backend allowing efficient fine-tuning of transformer models for speaker verification." in Proc. IEEE SLT 2022</a:t>
            </a:r>
          </a:p>
        </p:txBody>
      </p:sp>
    </p:spTree>
    <p:extLst>
      <p:ext uri="{BB962C8B-B14F-4D97-AF65-F5344CB8AC3E}">
        <p14:creationId xmlns:p14="http://schemas.microsoft.com/office/powerpoint/2010/main" val="806832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models and adapters for speaker recognition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lh7-rt.googleusercontent.com/slidesz/AGV_vUfcGtN4O0j2NKptTS-ydb_AdkOaUK5XgJDMtEBxCZN-yFsFsNbdR9R8nRussUq-dxewvHnURbDe-JaFlXX6nm5Dy3ohv8AUSwgaOWog48pXs23b0n1ySW76T7p3Bb02MU33qxCOZ-saHUHCWguoJA81tkI8kRqm=s2048?key=SoJhN_2Fs0HDFXsZvMiy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90688"/>
            <a:ext cx="11584407" cy="38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0418" y="6158011"/>
            <a:ext cx="112003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Peng, </a:t>
            </a:r>
            <a:r>
              <a:rPr lang="en-US" sz="1400" dirty="0" err="1"/>
              <a:t>Junyi</a:t>
            </a:r>
            <a:r>
              <a:rPr lang="en-US" sz="1400" dirty="0"/>
              <a:t>, et al. "Parameter-efficient transfer learning of pre-trained Transformer models for speaker verification using adapters." IEEE-ICASSP 2023 </a:t>
            </a:r>
          </a:p>
        </p:txBody>
      </p:sp>
    </p:spTree>
    <p:extLst>
      <p:ext uri="{BB962C8B-B14F-4D97-AF65-F5344CB8AC3E}">
        <p14:creationId xmlns:p14="http://schemas.microsoft.com/office/powerpoint/2010/main" val="3337211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7C04-98D7-43C9-A5F7-BF14BD10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Spoofing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– </a:t>
            </a:r>
            <a:r>
              <a:rPr lang="cs-CZ" dirty="0" err="1"/>
              <a:t>AVSpoof</a:t>
            </a:r>
            <a:r>
              <a:rPr lang="cs-CZ" dirty="0"/>
              <a:t>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3B1CF-01CB-4193-8ABA-4E1694B9B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5738" cy="4351338"/>
          </a:xfrm>
        </p:spPr>
        <p:txBody>
          <a:bodyPr>
            <a:normAutofit/>
          </a:bodyPr>
          <a:lstStyle/>
          <a:p>
            <a:r>
              <a:rPr lang="en-US" dirty="0"/>
              <a:t>Tracks 1: Voice deepfake detection, 2: spoofing-robust automatic speaker verification.  </a:t>
            </a:r>
          </a:p>
          <a:p>
            <a:r>
              <a:rPr lang="en-US" dirty="0"/>
              <a:t>Massive use of Multi-head factorized attentive pooling (MHFA) developed for speaker recognition by </a:t>
            </a:r>
            <a:r>
              <a:rPr lang="en-US" dirty="0" err="1"/>
              <a:t>Junyi</a:t>
            </a:r>
            <a:r>
              <a:rPr lang="en-US" dirty="0"/>
              <a:t> Peng et al. allowing to use large models. </a:t>
            </a:r>
          </a:p>
          <a:p>
            <a:r>
              <a:rPr lang="en-US" dirty="0"/>
              <a:t>Huge difference in Closed and Open conditions.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014EC7B-8CC3-462E-8767-6D56DB7E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69" y="0"/>
            <a:ext cx="3673231" cy="16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626EB0DF-6EE7-4296-8A96-B25CEAAD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692" y="1747022"/>
            <a:ext cx="4728308" cy="238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>
            <a:extLst>
              <a:ext uri="{FF2B5EF4-FFF2-40B4-BE49-F238E27FC236}">
                <a16:creationId xmlns:a16="http://schemas.microsoft.com/office/drawing/2014/main" id="{5BC7EEDC-4574-499A-BD15-8FF81525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36" y="4180935"/>
            <a:ext cx="4497817" cy="26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>
            <a:extLst>
              <a:ext uri="{FF2B5EF4-FFF2-40B4-BE49-F238E27FC236}">
                <a16:creationId xmlns:a16="http://schemas.microsoft.com/office/drawing/2014/main" id="{AD96DEC6-2375-4698-8735-AEDB3EDF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297" y="5153758"/>
            <a:ext cx="754549" cy="3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E58A2499-D6E5-400B-9A99-3D885043F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296" y="5531007"/>
            <a:ext cx="754549" cy="3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52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95" y="2247127"/>
            <a:ext cx="9247505" cy="461087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with data for SV training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74920" cy="15271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multimedia platforms produce masses of data with coarse-grained labels (e.g., identity of one or more persons participating in the recording)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13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Unstructured or Weakly Labeled Data in SV training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 err="1"/>
              <a:t>Tencent</a:t>
            </a:r>
            <a:r>
              <a:rPr lang="en-US" dirty="0"/>
              <a:t> AI Lab Rhino-Bird project</a:t>
            </a:r>
          </a:p>
          <a:p>
            <a:pPr fontAlgn="base"/>
            <a:r>
              <a:rPr lang="en-US" dirty="0"/>
              <a:t>Two stages </a:t>
            </a:r>
          </a:p>
          <a:p>
            <a:pPr lvl="1" fontAlgn="base"/>
            <a:r>
              <a:rPr lang="en-US" dirty="0"/>
              <a:t>Detect speech chunks of the target speaker</a:t>
            </a:r>
          </a:p>
          <a:p>
            <a:pPr lvl="2" fontAlgn="base"/>
            <a:r>
              <a:rPr lang="en-US" dirty="0"/>
              <a:t>Basic speaker </a:t>
            </a:r>
            <a:r>
              <a:rPr lang="en-US" dirty="0" err="1"/>
              <a:t>diarization</a:t>
            </a:r>
            <a:r>
              <a:rPr lang="en-US" dirty="0"/>
              <a:t> algorithm (no pre-trained models used), with assumption: of clusters of high purity, low speaker coverage</a:t>
            </a:r>
          </a:p>
          <a:p>
            <a:pPr lvl="2" fontAlgn="base"/>
            <a:r>
              <a:rPr lang="en-US" dirty="0"/>
              <a:t>Train a network with an aggregation function over clusters</a:t>
            </a:r>
          </a:p>
          <a:p>
            <a:pPr lvl="2" fontAlgn="base"/>
            <a:r>
              <a:rPr lang="en-US" dirty="0"/>
              <a:t>Select chunks corresponding to the celebrity of interest</a:t>
            </a:r>
          </a:p>
          <a:p>
            <a:pPr lvl="1" fontAlgn="base"/>
            <a:r>
              <a:rPr lang="en-US" dirty="0"/>
              <a:t>Supervised training with the selected speech chunks</a:t>
            </a:r>
          </a:p>
          <a:p>
            <a:pPr lvl="2" fontAlgn="base"/>
            <a:r>
              <a:rPr lang="en-US" dirty="0"/>
              <a:t>Train a new model from scratch using standard supervised training</a:t>
            </a:r>
          </a:p>
          <a:p>
            <a:r>
              <a:rPr lang="en-US" dirty="0"/>
              <a:t>Tested multiple embedding extraction architectures, clustering techniques, etc. </a:t>
            </a:r>
          </a:p>
          <a:p>
            <a:r>
              <a:rPr lang="en-US" dirty="0"/>
              <a:t>Results almost on par with using labelled data.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835" y="1439204"/>
            <a:ext cx="2712794" cy="10261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5371" y="6176963"/>
            <a:ext cx="114492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Themos</a:t>
            </a:r>
            <a:r>
              <a:rPr lang="en-US" sz="1400" dirty="0"/>
              <a:t> </a:t>
            </a:r>
            <a:r>
              <a:rPr lang="en-US" sz="1400" dirty="0" err="1"/>
              <a:t>Stafylakis</a:t>
            </a:r>
            <a:r>
              <a:rPr lang="en-US" sz="1400" dirty="0"/>
              <a:t>, </a:t>
            </a:r>
            <a:r>
              <a:rPr lang="en-US" sz="1400" dirty="0" err="1"/>
              <a:t>Ladislav</a:t>
            </a:r>
            <a:r>
              <a:rPr lang="en-US" sz="1400" dirty="0"/>
              <a:t> </a:t>
            </a:r>
            <a:r>
              <a:rPr lang="en-US" sz="1400" dirty="0" err="1"/>
              <a:t>Mošner</a:t>
            </a:r>
            <a:r>
              <a:rPr lang="en-US" sz="1400" dirty="0"/>
              <a:t>, </a:t>
            </a:r>
            <a:r>
              <a:rPr lang="en-US" sz="1400" dirty="0" err="1"/>
              <a:t>Oldřich</a:t>
            </a:r>
            <a:r>
              <a:rPr lang="en-US" sz="1400" dirty="0"/>
              <a:t> </a:t>
            </a:r>
            <a:r>
              <a:rPr lang="en-US" sz="1400" dirty="0" err="1"/>
              <a:t>Plchot</a:t>
            </a:r>
            <a:r>
              <a:rPr lang="en-US" sz="1400" dirty="0"/>
              <a:t>, Johan A. </a:t>
            </a:r>
            <a:r>
              <a:rPr lang="en-US" sz="1400" dirty="0" err="1"/>
              <a:t>Rohdin</a:t>
            </a:r>
            <a:r>
              <a:rPr lang="en-US" sz="1400" dirty="0"/>
              <a:t>, Anna </a:t>
            </a:r>
            <a:r>
              <a:rPr lang="en-US" sz="1400" dirty="0" err="1"/>
              <a:t>Silnova</a:t>
            </a:r>
            <a:r>
              <a:rPr lang="en-US" sz="1400" dirty="0"/>
              <a:t>, </a:t>
            </a:r>
            <a:r>
              <a:rPr lang="en-US" sz="1400" dirty="0" err="1"/>
              <a:t>Lukáš</a:t>
            </a:r>
            <a:r>
              <a:rPr lang="en-US" sz="1400" dirty="0"/>
              <a:t> </a:t>
            </a:r>
            <a:r>
              <a:rPr lang="en-US" sz="1400" dirty="0" err="1"/>
              <a:t>Burget</a:t>
            </a:r>
            <a:r>
              <a:rPr lang="en-US" sz="1400" dirty="0"/>
              <a:t> and Jan </a:t>
            </a:r>
            <a:r>
              <a:rPr lang="en-US" sz="1400" dirty="0" err="1"/>
              <a:t>Černocký</a:t>
            </a:r>
            <a:r>
              <a:rPr lang="en-US" sz="1400" dirty="0"/>
              <a:t>“, Training Speaker Embedding Extractors Using Multi-Speaker Audio with Unknown Speaker Boundaries”, In </a:t>
            </a:r>
            <a:r>
              <a:rPr lang="en-US" sz="1400" dirty="0" err="1"/>
              <a:t>Interspeech</a:t>
            </a:r>
            <a:r>
              <a:rPr lang="en-US" sz="1400" dirty="0"/>
              <a:t>, 2022.</a:t>
            </a:r>
          </a:p>
        </p:txBody>
      </p:sp>
    </p:spTree>
    <p:extLst>
      <p:ext uri="{BB962C8B-B14F-4D97-AF65-F5344CB8AC3E}">
        <p14:creationId xmlns:p14="http://schemas.microsoft.com/office/powerpoint/2010/main" val="663952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 </a:t>
            </a:r>
            <a:r>
              <a:rPr lang="en-US" dirty="0" err="1"/>
              <a:t>diarization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028008" cy="4351338"/>
          </a:xfrm>
        </p:spPr>
        <p:txBody>
          <a:bodyPr/>
          <a:lstStyle/>
          <a:p>
            <a:pPr fontAlgn="base"/>
            <a:r>
              <a:rPr lang="en-US" dirty="0" err="1"/>
              <a:t>Variational</a:t>
            </a:r>
            <a:r>
              <a:rPr lang="en-US" dirty="0"/>
              <a:t> Bayes HMM (</a:t>
            </a:r>
            <a:r>
              <a:rPr lang="en-US" dirty="0" err="1"/>
              <a:t>VBx</a:t>
            </a:r>
            <a:r>
              <a:rPr lang="en-US" dirty="0"/>
              <a:t>) approach is a de-facto standard in the community </a:t>
            </a:r>
          </a:p>
          <a:p>
            <a:pPr fontAlgn="base"/>
            <a:r>
              <a:rPr lang="en-US" dirty="0"/>
              <a:t>Received “BUT Rector's Award for a publication with “an exceptionally rapid positive response from the scientific community”</a:t>
            </a:r>
          </a:p>
          <a:p>
            <a:pPr fontAlgn="base"/>
            <a:r>
              <a:rPr lang="en-US" dirty="0"/>
              <a:t>Deployed in commercial </a:t>
            </a:r>
            <a:r>
              <a:rPr lang="en-US" dirty="0" err="1"/>
              <a:t>diarization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Phonexia</a:t>
            </a:r>
            <a:r>
              <a:rPr lang="en-US" dirty="0"/>
              <a:t> and delivered to the Police </a:t>
            </a:r>
            <a:br>
              <a:rPr lang="en-US" dirty="0"/>
            </a:br>
            <a:r>
              <a:rPr lang="en-US" dirty="0"/>
              <a:t>of Czech Republic in </a:t>
            </a:r>
            <a:r>
              <a:rPr lang="en-US" dirty="0" err="1"/>
              <a:t>MoI</a:t>
            </a:r>
            <a:r>
              <a:rPr lang="en-US" dirty="0"/>
              <a:t> sponsored project</a:t>
            </a:r>
          </a:p>
        </p:txBody>
      </p:sp>
      <p:pic>
        <p:nvPicPr>
          <p:cNvPr id="12291" name="Picture 3" descr="https://lh7-rt.googleusercontent.com/slidesz/AGV_vUdH4IeTeXDJRDDuHMvpFajRSNPgQkbt4Bp9ePT0aFvo69fDDejs4qObhBmzD7wjFFlikh2fqUbRNIVkqqoer1zRr3zsyyU4QFXnuKr0MgcmgeCh7bn8D8qTpLwgi5l-NyLtS5MtZMkMiGsIE6ccoJ8moPzY1LGq=s2048?key=SoJhN_2Fs0HDFXsZvMiy1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505" y="3975003"/>
            <a:ext cx="4324495" cy="28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lh7-rt.googleusercontent.com/slidesz/AGV_vUeKmCa97nDyNXyPTSL1bVHHbccLAe88s-rLQaWyxHAjy6UMspvp6pgRV2x-2NiJO242leobZe1xP9E_0t7zWjotpqiBjthYTq-BMGIAK9XxjJt2WofOoxYuWTVg5iiu7cbJH2RRXVgDPLhQol5U4SR0n0loQbD2=s2048?key=SoJhN_2Fs0HDFXsZvMiy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396" y="870729"/>
            <a:ext cx="3138186" cy="270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0418" y="5810491"/>
            <a:ext cx="7517087" cy="7630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Federico LANDINI, </a:t>
            </a:r>
            <a:r>
              <a:rPr lang="en-US" sz="1400" dirty="0" err="1"/>
              <a:t>Ján</a:t>
            </a:r>
            <a:r>
              <a:rPr lang="en-US" sz="1400" dirty="0"/>
              <a:t> PROFANT, et al: Bayesian HMM clustering of x-vector sequences (</a:t>
            </a:r>
            <a:r>
              <a:rPr lang="en-US" sz="1400" dirty="0" err="1"/>
              <a:t>VBx</a:t>
            </a:r>
            <a:r>
              <a:rPr lang="en-US" sz="1400" dirty="0"/>
              <a:t>) in speaker </a:t>
            </a:r>
            <a:r>
              <a:rPr lang="en-US" sz="1400" dirty="0" err="1"/>
              <a:t>diarization</a:t>
            </a:r>
            <a:r>
              <a:rPr lang="en-US" sz="1400" dirty="0"/>
              <a:t>: Theory, implementation and analysis on standard tasks. Computer Speech and Language, vol. 71, no. 101254, 2022, pp. 1-16. ISSN 0885-2308. </a:t>
            </a:r>
          </a:p>
        </p:txBody>
      </p:sp>
    </p:spTree>
    <p:extLst>
      <p:ext uri="{BB962C8B-B14F-4D97-AF65-F5344CB8AC3E}">
        <p14:creationId xmlns:p14="http://schemas.microsoft.com/office/powerpoint/2010/main" val="2668687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</a:t>
            </a:r>
            <a:r>
              <a:rPr lang="en-US" dirty="0" err="1"/>
              <a:t>diarization</a:t>
            </a:r>
            <a:r>
              <a:rPr lang="en-US" dirty="0"/>
              <a:t> - DIAPER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576705" cy="40080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fully-attentive alternative for computing speaker attractors in the context of end-to-end neural </a:t>
            </a:r>
            <a:r>
              <a:rPr lang="en-US" dirty="0" err="1"/>
              <a:t>diarization</a:t>
            </a:r>
            <a:r>
              <a:rPr lang="en-US" dirty="0"/>
              <a:t>. </a:t>
            </a:r>
          </a:p>
          <a:p>
            <a:r>
              <a:rPr lang="en-US" dirty="0"/>
              <a:t>better performance than encoder-decoder-based attractors (EEND-EDA) with a more light-weight design</a:t>
            </a:r>
          </a:p>
          <a:p>
            <a:r>
              <a:rPr lang="en-US" dirty="0"/>
              <a:t>finding the number of speakers more accurately and better handling overlapped speech</a:t>
            </a:r>
          </a:p>
          <a:p>
            <a:r>
              <a:rPr lang="en-US" dirty="0"/>
              <a:t>non-iterative single-stage system. </a:t>
            </a:r>
          </a:p>
        </p:txBody>
      </p:sp>
      <p:pic>
        <p:nvPicPr>
          <p:cNvPr id="13314" name="Picture 2" descr="Může jít o obrázek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05" y="1574158"/>
            <a:ext cx="4777095" cy="36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3396" y="6121070"/>
            <a:ext cx="1152520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F. </a:t>
            </a:r>
            <a:r>
              <a:rPr lang="en-US" sz="1400" dirty="0" err="1"/>
              <a:t>Landini</a:t>
            </a:r>
            <a:r>
              <a:rPr lang="en-US" sz="1400" dirty="0"/>
              <a:t>, M. </a:t>
            </a:r>
            <a:r>
              <a:rPr lang="en-US" sz="1400" dirty="0" err="1"/>
              <a:t>Diez</a:t>
            </a:r>
            <a:r>
              <a:rPr lang="en-US" sz="1400" dirty="0"/>
              <a:t>, T. </a:t>
            </a:r>
            <a:r>
              <a:rPr lang="en-US" sz="1400" dirty="0" err="1"/>
              <a:t>Stafylakis</a:t>
            </a:r>
            <a:r>
              <a:rPr lang="en-US" sz="1400" dirty="0"/>
              <a:t> and L. </a:t>
            </a:r>
            <a:r>
              <a:rPr lang="en-US" sz="1400" dirty="0" err="1"/>
              <a:t>Burget</a:t>
            </a:r>
            <a:r>
              <a:rPr lang="en-US" sz="1400" dirty="0"/>
              <a:t>, "</a:t>
            </a:r>
            <a:r>
              <a:rPr lang="en-US" sz="1400" dirty="0" err="1"/>
              <a:t>DiaPer</a:t>
            </a:r>
            <a:r>
              <a:rPr lang="en-US" sz="1400" dirty="0"/>
              <a:t>: End-to-End Neural </a:t>
            </a:r>
            <a:r>
              <a:rPr lang="en-US" sz="1400" dirty="0" err="1"/>
              <a:t>Diarization</a:t>
            </a:r>
            <a:r>
              <a:rPr lang="en-US" sz="1400" dirty="0"/>
              <a:t> With Perceiver-Based Attractors," in </a:t>
            </a:r>
            <a:r>
              <a:rPr lang="en-US" sz="1400" i="1" dirty="0"/>
              <a:t>IEEE/ACM Transactions on Audio, Speech, and Language Processing</a:t>
            </a:r>
            <a:r>
              <a:rPr lang="en-US" sz="1400" dirty="0"/>
              <a:t>, vol. 32, pp. 3450-3465, 2024, </a:t>
            </a:r>
            <a:r>
              <a:rPr lang="en-US" sz="1400" dirty="0" err="1"/>
              <a:t>doi</a:t>
            </a:r>
            <a:r>
              <a:rPr lang="en-US" sz="1400" dirty="0"/>
              <a:t>: 10.1109/TASLP.2024.3422818.</a:t>
            </a:r>
          </a:p>
        </p:txBody>
      </p:sp>
    </p:spTree>
    <p:extLst>
      <p:ext uri="{BB962C8B-B14F-4D97-AF65-F5344CB8AC3E}">
        <p14:creationId xmlns:p14="http://schemas.microsoft.com/office/powerpoint/2010/main" val="3562103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 identification - NIST 2022 LRE evaluation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/>
              <a:t>Fixed condition - all systems based on </a:t>
            </a:r>
            <a:r>
              <a:rPr lang="en-US" dirty="0" err="1"/>
              <a:t>ResNet</a:t>
            </a:r>
            <a:r>
              <a:rPr lang="en-US" dirty="0"/>
              <a:t> and its variants (adopted from computer vision guys!) </a:t>
            </a:r>
          </a:p>
          <a:p>
            <a:pPr fontAlgn="base"/>
            <a:r>
              <a:rPr lang="en-US" dirty="0"/>
              <a:t>Open condition </a:t>
            </a:r>
            <a:br>
              <a:rPr lang="en-US" dirty="0"/>
            </a:br>
            <a:r>
              <a:rPr lang="en-US" dirty="0"/>
              <a:t>- large </a:t>
            </a:r>
            <a:br>
              <a:rPr lang="en-US" dirty="0"/>
            </a:br>
            <a:r>
              <a:rPr lang="en-US" dirty="0"/>
              <a:t>pre-trained </a:t>
            </a:r>
            <a:br>
              <a:rPr lang="en-US" dirty="0"/>
            </a:br>
            <a:r>
              <a:rPr lang="en-US" dirty="0"/>
              <a:t>wav2vec2</a:t>
            </a:r>
            <a:br>
              <a:rPr lang="en-US" dirty="0"/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xls-r-1b </a:t>
            </a:r>
          </a:p>
          <a:p>
            <a:pPr fontAlgn="base"/>
            <a:r>
              <a:rPr lang="en-US" dirty="0"/>
              <a:t>BUT, </a:t>
            </a:r>
            <a:br>
              <a:rPr lang="en-US" dirty="0"/>
            </a:br>
            <a:r>
              <a:rPr lang="en-US" dirty="0" err="1"/>
              <a:t>Phonexia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 err="1"/>
              <a:t>Omilia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(Greece)</a:t>
            </a:r>
          </a:p>
          <a:p>
            <a:endParaRPr lang="en-US" dirty="0"/>
          </a:p>
        </p:txBody>
      </p:sp>
      <p:pic>
        <p:nvPicPr>
          <p:cNvPr id="14338" name="Picture 2" descr="https://lh7-rt.googleusercontent.com/slidesz/AGV_vUdRKyyre4JZWjW23o-0uCpibH78O6j1FOPwNqREMAVAdffggmLsS261gmlE4aT9V8qOK3MX9HTVacOp6MKrQ1iogQiPHYh8M65DBczaTgcmrxA_vCTvhGAJ_ZKhOl5rvt4A2Gv-cuJleNNNPimcSvIBZbFIcLg=s2048?key=SoJhN_2Fs0HDFXsZvMiy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50" y="2854240"/>
            <a:ext cx="8398679" cy="38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97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2nd place in closed </a:t>
            </a:r>
            <a:br>
              <a:rPr lang="en-US" dirty="0"/>
            </a:br>
            <a:r>
              <a:rPr lang="en-US" dirty="0"/>
              <a:t>and 3rd in open </a:t>
            </a:r>
            <a:br>
              <a:rPr lang="en-US" dirty="0"/>
            </a:br>
            <a:r>
              <a:rPr lang="en-US" dirty="0"/>
              <a:t>condition</a:t>
            </a:r>
          </a:p>
          <a:p>
            <a:pPr fontAlgn="base"/>
            <a:r>
              <a:rPr lang="en-US" dirty="0"/>
              <a:t>The best team</a:t>
            </a:r>
            <a:br>
              <a:rPr lang="en-US" dirty="0"/>
            </a:br>
            <a:r>
              <a:rPr lang="en-US" dirty="0"/>
              <a:t>managed to re-train </a:t>
            </a:r>
            <a:br>
              <a:rPr lang="en-US" dirty="0"/>
            </a:br>
            <a:r>
              <a:rPr lang="en-US" dirty="0"/>
              <a:t>the big model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333396" y="6121070"/>
            <a:ext cx="1152520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SILNOVA Anna, et al: ABC System Description for NIST LRE 2022. In: Proceedings of NIST LRE 2022 Workshop. Washington DC: National Institute of Standards and Technology, 2023, pp. 1-5.</a:t>
            </a:r>
          </a:p>
        </p:txBody>
      </p:sp>
      <p:pic>
        <p:nvPicPr>
          <p:cNvPr id="6" name="Picture 4" descr="https://lh7-us.googleusercontent.com/cB73qOnDiFcQ95iyBAjnOay3iO1OLpvUfLmsduVIHnMjYyjED5YGQy8qynWodRuu_-3NmO6ITCF8Vf76i0AxL8LIuBREx-I-8V2UyagXATaQk68bVSgPzoi_0cUZhnpZqh7k0CUrhoMvXLW85EW10aGQs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31" y="1222553"/>
            <a:ext cx="7229789" cy="44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692758" y="4087098"/>
            <a:ext cx="527984" cy="14085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787745" cy="5718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39" y="1755304"/>
            <a:ext cx="9071461" cy="51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ASR - </a:t>
            </a:r>
            <a:r>
              <a:rPr lang="en-US" dirty="0" err="1"/>
              <a:t>Albayzin</a:t>
            </a:r>
            <a:r>
              <a:rPr lang="en-US" dirty="0"/>
              <a:t> challenge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organized by the Spanish thematic network on speech technologies (RTTH).</a:t>
            </a:r>
          </a:p>
          <a:p>
            <a:pPr fontAlgn="base"/>
            <a:r>
              <a:rPr lang="en-US" dirty="0"/>
              <a:t>transcription of TV shows </a:t>
            </a:r>
          </a:p>
          <a:p>
            <a:pPr fontAlgn="base"/>
            <a:r>
              <a:rPr lang="en-US" dirty="0"/>
              <a:t>massive "ASR hammer" </a:t>
            </a:r>
            <a:br>
              <a:rPr lang="en-US" dirty="0"/>
            </a:br>
            <a:r>
              <a:rPr lang="en-US" dirty="0"/>
              <a:t>consisting of: </a:t>
            </a:r>
          </a:p>
          <a:p>
            <a:pPr lvl="1" fontAlgn="base"/>
            <a:r>
              <a:rPr lang="en-US" dirty="0"/>
              <a:t>XLS-R Conformer</a:t>
            </a:r>
          </a:p>
          <a:p>
            <a:pPr lvl="1" fontAlgn="base"/>
            <a:r>
              <a:rPr lang="en-US" dirty="0"/>
              <a:t>XLSR CTC</a:t>
            </a:r>
          </a:p>
          <a:p>
            <a:pPr lvl="1" fontAlgn="base"/>
            <a:r>
              <a:rPr lang="en-US" dirty="0"/>
              <a:t>Whisper + post-processing</a:t>
            </a:r>
          </a:p>
          <a:p>
            <a:pPr lvl="1" fontAlgn="base"/>
            <a:r>
              <a:rPr lang="en-US" dirty="0"/>
              <a:t>RNN-T</a:t>
            </a:r>
          </a:p>
          <a:p>
            <a:pPr lvl="1" fontAlgn="base"/>
            <a:r>
              <a:rPr lang="en-US" dirty="0"/>
              <a:t>Hybrid CNN-TDNN-HMM</a:t>
            </a:r>
          </a:p>
          <a:p>
            <a:pPr fontAlgn="base"/>
            <a:r>
              <a:rPr lang="en-US" dirty="0"/>
              <a:t>Cooperation with Telefonica </a:t>
            </a:r>
            <a:br>
              <a:rPr lang="en-US" dirty="0"/>
            </a:br>
            <a:r>
              <a:rPr lang="en-US" dirty="0"/>
              <a:t>Barcelona</a:t>
            </a:r>
          </a:p>
          <a:p>
            <a:pPr fontAlgn="base"/>
            <a:r>
              <a:rPr lang="en-US" dirty="0"/>
              <a:t>1st place </a:t>
            </a:r>
          </a:p>
          <a:p>
            <a:endParaRPr lang="en-US" dirty="0"/>
          </a:p>
        </p:txBody>
      </p:sp>
      <p:pic>
        <p:nvPicPr>
          <p:cNvPr id="4" name="Picture 6" descr="https://lh7-us.googleusercontent.com/AqpuQwBlRU6z-0UxOgP91kuOl--e0p_yz6kVDF8agQ9WYn1M7mZJ2vlsqB3pYsiPDuEs4cjbEq8W0Z-VDAicxmn2q9WVTPqT-atYrw6hTFI8V2985Q2HSNLPGUfDAw3YDJrkMyC5nkE1Z0FP_yVGQPG_pw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0" y="2402807"/>
            <a:ext cx="6461523" cy="307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45760" y="4221821"/>
            <a:ext cx="5287398" cy="2019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33396" y="6121070"/>
            <a:ext cx="115252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Jahnavi</a:t>
            </a:r>
            <a:r>
              <a:rPr lang="en-US" sz="1400" dirty="0"/>
              <a:t> </a:t>
            </a:r>
            <a:r>
              <a:rPr lang="en-US" sz="1400" dirty="0" err="1"/>
              <a:t>Umesh</a:t>
            </a:r>
            <a:r>
              <a:rPr lang="en-US" sz="1400" dirty="0"/>
              <a:t> et al: BCN2BRNO: ASR System Fusion for </a:t>
            </a:r>
            <a:r>
              <a:rPr lang="en-US" sz="1400" dirty="0" err="1"/>
              <a:t>Albayzin</a:t>
            </a:r>
            <a:r>
              <a:rPr lang="en-US" sz="1400" dirty="0"/>
              <a:t> 2022 Speech to Text Challenge, in Proc. </a:t>
            </a:r>
            <a:r>
              <a:rPr lang="en-US" sz="1400" dirty="0" err="1"/>
              <a:t>Iberspeech</a:t>
            </a:r>
            <a:r>
              <a:rPr lang="en-US" sz="1400" dirty="0"/>
              <a:t> 2022. </a:t>
            </a:r>
          </a:p>
        </p:txBody>
      </p:sp>
    </p:spTree>
    <p:extLst>
      <p:ext uri="{BB962C8B-B14F-4D97-AF65-F5344CB8AC3E}">
        <p14:creationId xmlns:p14="http://schemas.microsoft.com/office/powerpoint/2010/main" val="3891160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96C1873-0E50-F042-3811-54EE8B85C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69" y="2693099"/>
            <a:ext cx="6754431" cy="34838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CHiME</a:t>
            </a:r>
            <a:r>
              <a:rPr lang="en-US" dirty="0"/>
              <a:t> 8 – NOTSOFAR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8535"/>
          </a:xfrm>
        </p:spPr>
        <p:txBody>
          <a:bodyPr>
            <a:normAutofit/>
          </a:bodyPr>
          <a:lstStyle/>
          <a:p>
            <a:r>
              <a:rPr lang="en-US" dirty="0"/>
              <a:t>Task 2 - Distant Meeting Transcription with a Single Device, 2 tracks </a:t>
            </a:r>
          </a:p>
          <a:p>
            <a:pPr lvl="1"/>
            <a:r>
              <a:rPr lang="en-US" dirty="0"/>
              <a:t>Single-Channel </a:t>
            </a:r>
          </a:p>
          <a:p>
            <a:pPr lvl="1"/>
            <a:r>
              <a:rPr lang="en-US" dirty="0"/>
              <a:t>Known-Geometry Multi-Channel</a:t>
            </a:r>
          </a:p>
          <a:p>
            <a:r>
              <a:rPr lang="en-US" dirty="0"/>
              <a:t>Classical approach </a:t>
            </a:r>
          </a:p>
          <a:p>
            <a:pPr lvl="1"/>
            <a:r>
              <a:rPr lang="en-US" dirty="0"/>
              <a:t>speaker </a:t>
            </a:r>
            <a:r>
              <a:rPr lang="en-US" dirty="0" err="1"/>
              <a:t>diarization</a:t>
            </a:r>
            <a:r>
              <a:rPr lang="en-US" dirty="0"/>
              <a:t> first </a:t>
            </a:r>
          </a:p>
          <a:p>
            <a:pPr lvl="1"/>
            <a:r>
              <a:rPr lang="en-US" dirty="0"/>
              <a:t>decoding speech for individual </a:t>
            </a:r>
            <a:br>
              <a:rPr lang="en-US" dirty="0"/>
            </a:br>
            <a:r>
              <a:rPr lang="en-US" dirty="0"/>
              <a:t>speakers based on labels produced </a:t>
            </a:r>
            <a:br>
              <a:rPr lang="en-US" dirty="0"/>
            </a:br>
            <a:r>
              <a:rPr lang="en-US" dirty="0"/>
              <a:t>by the </a:t>
            </a:r>
            <a:r>
              <a:rPr lang="en-US" dirty="0" err="1"/>
              <a:t>diarization</a:t>
            </a:r>
            <a:endParaRPr lang="en-US" dirty="0"/>
          </a:p>
          <a:p>
            <a:r>
              <a:rPr lang="en-US" dirty="0"/>
              <a:t>The goal is to take advantage </a:t>
            </a:r>
            <a:br>
              <a:rPr lang="en-US" dirty="0"/>
            </a:br>
            <a:r>
              <a:rPr lang="en-US" dirty="0"/>
              <a:t>of an available large model </a:t>
            </a:r>
            <a:br>
              <a:rPr lang="en-US" dirty="0"/>
            </a:br>
            <a:r>
              <a:rPr lang="en-US" dirty="0"/>
              <a:t>- Whisper. </a:t>
            </a:r>
          </a:p>
        </p:txBody>
      </p:sp>
    </p:spTree>
    <p:extLst>
      <p:ext uri="{BB962C8B-B14F-4D97-AF65-F5344CB8AC3E}">
        <p14:creationId xmlns:p14="http://schemas.microsoft.com/office/powerpoint/2010/main" val="60013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CHiME-8</a:t>
            </a:r>
            <a:r>
              <a:rPr lang="en-US" altLang="cs-CZ" dirty="0"/>
              <a:t> – joint team of BUT and JHU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051800" cy="3345815"/>
          </a:xfrm>
        </p:spPr>
        <p:txBody>
          <a:bodyPr>
            <a:normAutofit fontScale="55000" lnSpcReduction="20000"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/>
              <a:t>Conditions on the </a:t>
            </a:r>
            <a:r>
              <a:rPr lang="en-US" sz="4000" b="1" dirty="0"/>
              <a:t>entirety of the </a:t>
            </a:r>
            <a:r>
              <a:rPr lang="en-US" sz="4000" b="1" dirty="0" err="1"/>
              <a:t>diarization</a:t>
            </a:r>
            <a:r>
              <a:rPr lang="en-US" sz="4000" b="1" dirty="0"/>
              <a:t> output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4000" dirty="0"/>
              <a:t>Encode: Silence (S), Target Speech (T) Non-target Speech (N) Overlapped speech (O)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4400" dirty="0"/>
              <a:t>Each STNO class is encoded via a frame-level affine transformation at the input of transformer blocks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/>
              <a:t>Additionally fine-tune with CTC to mitigate hallucinations (down-sampled outputs for CTC)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b="1" dirty="0"/>
              <a:t>Multi-channel decoding</a:t>
            </a:r>
            <a:r>
              <a:rPr lang="en-US" sz="4000" dirty="0"/>
              <a:t> by running single-channel model in parallel (average 8</a:t>
            </a:r>
            <a:r>
              <a:rPr lang="en-US" sz="4000" baseline="30000" dirty="0"/>
              <a:t>th</a:t>
            </a:r>
            <a:r>
              <a:rPr lang="en-US" sz="4000" dirty="0"/>
              <a:t>-layer outputs)</a:t>
            </a:r>
          </a:p>
          <a:p>
            <a:pPr marL="0" indent="0">
              <a:buNone/>
            </a:pPr>
            <a:r>
              <a:rPr lang="en-US" sz="4000" dirty="0"/>
              <a:t>Not the best results but </a:t>
            </a:r>
            <a:r>
              <a:rPr lang="en-US" sz="4000" b="1" dirty="0">
                <a:solidFill>
                  <a:srgbClr val="FF0000"/>
                </a:solidFill>
              </a:rPr>
              <a:t>committee’s prize for the most innovative approach ! </a:t>
            </a:r>
          </a:p>
        </p:txBody>
      </p:sp>
      <p:pic>
        <p:nvPicPr>
          <p:cNvPr id="5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619E23D-D4DE-5ED0-BF04-206BCC007383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94410" y="1306354"/>
            <a:ext cx="3997589" cy="40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81" y="5056823"/>
            <a:ext cx="4855973" cy="18011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29840" y="5472442"/>
            <a:ext cx="508000" cy="1084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5764858" y="5661910"/>
            <a:ext cx="625028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Alexander </a:t>
            </a:r>
            <a:r>
              <a:rPr lang="en-US" sz="1400" dirty="0" err="1"/>
              <a:t>Polok</a:t>
            </a:r>
            <a:r>
              <a:rPr lang="en-US" sz="1400" dirty="0"/>
              <a:t>, Dominik </a:t>
            </a:r>
            <a:r>
              <a:rPr lang="en-US" sz="1400" dirty="0" err="1"/>
              <a:t>Klement</a:t>
            </a:r>
            <a:r>
              <a:rPr lang="en-US" sz="1400" dirty="0"/>
              <a:t>, </a:t>
            </a:r>
            <a:r>
              <a:rPr lang="en-US" sz="1400" dirty="0" err="1"/>
              <a:t>Jiangyu</a:t>
            </a:r>
            <a:r>
              <a:rPr lang="en-US" sz="1400" dirty="0"/>
              <a:t> Han, </a:t>
            </a:r>
            <a:r>
              <a:rPr lang="en-US" sz="1400" dirty="0" err="1"/>
              <a:t>Šimon</a:t>
            </a:r>
            <a:r>
              <a:rPr lang="en-US" sz="1400" dirty="0"/>
              <a:t> </a:t>
            </a:r>
            <a:r>
              <a:rPr lang="en-US" sz="1400" dirty="0" err="1"/>
              <a:t>Sedláček</a:t>
            </a:r>
            <a:r>
              <a:rPr lang="en-US" sz="1400" dirty="0"/>
              <a:t>, </a:t>
            </a:r>
            <a:r>
              <a:rPr lang="en-US" sz="1400" dirty="0" err="1"/>
              <a:t>Bolaji</a:t>
            </a:r>
            <a:r>
              <a:rPr lang="en-US" sz="1400" dirty="0"/>
              <a:t> Yusuf,</a:t>
            </a:r>
            <a:br>
              <a:rPr lang="en-US" sz="1400" dirty="0"/>
            </a:br>
            <a:r>
              <a:rPr lang="en-US" sz="1400" dirty="0"/>
              <a:t>Matthew </a:t>
            </a:r>
            <a:r>
              <a:rPr lang="en-US" sz="1400" dirty="0" err="1"/>
              <a:t>Maciejewski</a:t>
            </a:r>
            <a:r>
              <a:rPr lang="en-US" sz="1400" dirty="0"/>
              <a:t>, Matthew </a:t>
            </a:r>
            <a:r>
              <a:rPr lang="en-US" sz="1400" dirty="0" err="1"/>
              <a:t>Wiesner</a:t>
            </a:r>
            <a:r>
              <a:rPr lang="en-US" sz="1400" dirty="0"/>
              <a:t>, </a:t>
            </a:r>
            <a:r>
              <a:rPr lang="en-US" sz="1400" dirty="0" err="1"/>
              <a:t>Lukáš</a:t>
            </a:r>
            <a:r>
              <a:rPr lang="en-US" sz="1400" dirty="0"/>
              <a:t> </a:t>
            </a:r>
            <a:r>
              <a:rPr lang="en-US" sz="1400" dirty="0" err="1"/>
              <a:t>Burget</a:t>
            </a:r>
            <a:r>
              <a:rPr lang="en-US" sz="1400" dirty="0"/>
              <a:t>: Target Speaker ASR with Whisper, in Proc. </a:t>
            </a:r>
            <a:r>
              <a:rPr lang="en-US" sz="1400" dirty="0" err="1"/>
              <a:t>CHiME</a:t>
            </a:r>
            <a:r>
              <a:rPr lang="en-US" sz="1400" dirty="0"/>
              <a:t> workshop 2024. </a:t>
            </a:r>
          </a:p>
        </p:txBody>
      </p:sp>
    </p:spTree>
    <p:extLst>
      <p:ext uri="{BB962C8B-B14F-4D97-AF65-F5344CB8AC3E}">
        <p14:creationId xmlns:p14="http://schemas.microsoft.com/office/powerpoint/2010/main" val="3675685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ASR in different projects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9870440" cy="4351338"/>
          </a:xfrm>
        </p:spPr>
        <p:txBody>
          <a:bodyPr/>
          <a:lstStyle/>
          <a:p>
            <a:pPr fontAlgn="base"/>
            <a:r>
              <a:rPr lang="en-US" dirty="0" err="1"/>
              <a:t>MoI</a:t>
            </a:r>
            <a:r>
              <a:rPr lang="en-US" dirty="0"/>
              <a:t> sponsored research, deliveries and testing </a:t>
            </a:r>
          </a:p>
          <a:p>
            <a:pPr fontAlgn="base"/>
            <a:r>
              <a:rPr lang="en-US" dirty="0"/>
              <a:t>Czech dialects in the JARIN project </a:t>
            </a:r>
          </a:p>
          <a:p>
            <a:pPr lvl="1" fontAlgn="base"/>
            <a:r>
              <a:rPr lang="en-US" dirty="0"/>
              <a:t>with dialectologists of the Institute of the Czech language and geo-</a:t>
            </a:r>
            <a:r>
              <a:rPr lang="en-US" dirty="0" err="1"/>
              <a:t>informaticians</a:t>
            </a:r>
            <a:r>
              <a:rPr lang="en-US" dirty="0"/>
              <a:t> from University of </a:t>
            </a:r>
            <a:r>
              <a:rPr lang="en-US" dirty="0" err="1"/>
              <a:t>Palacky</a:t>
            </a:r>
            <a:r>
              <a:rPr lang="en-US" dirty="0"/>
              <a:t> Olomouc. </a:t>
            </a:r>
          </a:p>
          <a:p>
            <a:pPr fontAlgn="base"/>
            <a:r>
              <a:rPr lang="en-US" dirty="0"/>
              <a:t>EU CNECT - contract with the EU</a:t>
            </a:r>
          </a:p>
        </p:txBody>
      </p:sp>
      <p:pic>
        <p:nvPicPr>
          <p:cNvPr id="16387" name="Picture 3" descr="https://lh7-rt.googleusercontent.com/slidesz/AGV_vUfklzGA9kRDZOy7EiQkcHDbIzDGrpduXESUNI4NXWOabMh19TPdsXfsaDIJWScT9L7PK1m3GyhHraW001_JA4dtifJALLiVjjphO1lOrRli8UF0WugQBsyA6GkNNjEzDiVFdYmQZBtGWeKDzQdcZNWbbvJNnGw=s2048?key=SoJhN_2Fs0HDFXsZvMiy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0761"/>
            <a:ext cx="7000240" cy="27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7-rt.googleusercontent.com/slidesz/AGV_vUdZdXeUvJt2TMUyUGWLAnIKUailIuDbtffWVQ9CXb80n1Lr8EHToaJ3QQYSItkdWa99IDpIigojOyUxFVa4w2-FwUi9MichUD9o6LFRjNr-8u-MEAoGZvf9b_8_rg5GCeboAZnCrbsjGNqS4ZEzA8PkGSUAQZI=s2048?key=SoJhN_2Fs0HDFXsZvMiy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633" y="5589588"/>
            <a:ext cx="17780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lh7-rt.googleusercontent.com/slidesz/AGV_vUflhkn7zABM1kSoyNc3RVu-tSPzHRPe-sZN7_L7KVTwJ4I4rMjhBd-4FUay9x6-QC9Zw26cqva0rDiqmPkIkcnGsSXMDrqU3LyhtpvOTSFgp4jM8rIMv-5FUo3ZtNYFaY18V3lRR-eDrPn1hAL1hbMIMTsQ-K62=s2048?key=SoJhN_2Fs0HDFXsZvMiy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333" y="2669929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minace na Státní ceny a Ceny Ministerstva kultury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52" y="4443166"/>
            <a:ext cx="3424181" cy="114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77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dialogs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4687277" cy="4754929"/>
          </a:xfrm>
        </p:spPr>
        <p:txBody>
          <a:bodyPr>
            <a:normAutofit/>
          </a:bodyPr>
          <a:lstStyle/>
          <a:p>
            <a:r>
              <a:rPr lang="en-US" altLang="en-US" b="1" dirty="0" err="1"/>
              <a:t>Explainability</a:t>
            </a:r>
            <a:r>
              <a:rPr lang="en-US" altLang="en-US" b="1" dirty="0"/>
              <a:t> and ethics in speech dialog systems</a:t>
            </a:r>
          </a:p>
          <a:p>
            <a:pPr lvl="1"/>
            <a:r>
              <a:rPr lang="en-US" altLang="en-US" dirty="0"/>
              <a:t>EU project ELOQUENCE running from 01/2024</a:t>
            </a:r>
          </a:p>
          <a:p>
            <a:pPr lvl="1"/>
            <a:r>
              <a:rPr lang="en-US" altLang="en-US" dirty="0"/>
              <a:t>Looking into biases, fact checking, grounding, </a:t>
            </a:r>
            <a:r>
              <a:rPr lang="en-US" altLang="en-US" dirty="0" err="1"/>
              <a:t>etc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Cooperation with partners (Telefonica, IDIAP, </a:t>
            </a:r>
            <a:r>
              <a:rPr lang="en-US" altLang="en-US" dirty="0" err="1"/>
              <a:t>Omilia</a:t>
            </a:r>
            <a:r>
              <a:rPr lang="en-US" altLang="en-US" dirty="0"/>
              <a:t>) and NLP group (Martin </a:t>
            </a:r>
            <a:r>
              <a:rPr lang="en-US" altLang="en-US" dirty="0" err="1"/>
              <a:t>Fajcik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Hopefully not “legal project with a little engineering component”. 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A diagram of a computer program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32" y="3429000"/>
            <a:ext cx="6227173" cy="299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010A769-F3BE-43A7-9009-9B26E72D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99" y="746639"/>
            <a:ext cx="4429201" cy="12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7-rt.googleusercontent.com/slidesz/AGV_vUdZdXeUvJt2TMUyUGWLAnIKUailIuDbtffWVQ9CXb80n1Lr8EHToaJ3QQYSItkdWa99IDpIigojOyUxFVa4w2-FwUi9MichUD9o6LFRjNr-8u-MEAoGZvf9b_8_rg5GCeboAZnCrbsjGNqS4ZEzA8PkGSUAQZI=s2048?key=SoJhN_2Fs0HDFXsZvMiy1Q">
            <a:extLst>
              <a:ext uri="{FF2B5EF4-FFF2-40B4-BE49-F238E27FC236}">
                <a16:creationId xmlns:a16="http://schemas.microsoft.com/office/drawing/2014/main" id="{6503829F-1EE9-4D15-A587-3CD78722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905" y="1840092"/>
            <a:ext cx="17780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79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Tackling far-field microphones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838200" y="1600200"/>
            <a:ext cx="11056620" cy="4576763"/>
          </a:xfrm>
        </p:spPr>
        <p:txBody>
          <a:bodyPr/>
          <a:lstStyle/>
          <a:p>
            <a:r>
              <a:rPr lang="en-US" dirty="0"/>
              <a:t>By NN signal pre-processing with existing speech / speaker recognition </a:t>
            </a:r>
          </a:p>
          <a:p>
            <a:r>
              <a:rPr lang="en-US" dirty="0"/>
              <a:t>In case of multiple microphones, by neural beam-forming. </a:t>
            </a:r>
          </a:p>
          <a:p>
            <a:r>
              <a:rPr lang="en-US" dirty="0"/>
              <a:t>By informed selection of target speaker from mixture (</a:t>
            </a:r>
            <a:r>
              <a:rPr lang="en-US" dirty="0" err="1"/>
              <a:t>SpeakerBeam</a:t>
            </a:r>
            <a:r>
              <a:rPr lang="en-US" dirty="0"/>
              <a:t>). </a:t>
            </a:r>
          </a:p>
          <a:p>
            <a:r>
              <a:rPr lang="en-US" dirty="0"/>
              <a:t>By training the whole architecture as one block in end-to-end fashion. 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" y="3598353"/>
            <a:ext cx="12190012" cy="2131888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838200" y="5577840"/>
            <a:ext cx="11056620" cy="1363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0" y="5730241"/>
            <a:ext cx="10515600" cy="1127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ŽMOLÍKOVÁ </a:t>
            </a:r>
            <a:r>
              <a:rPr lang="en-US" dirty="0" err="1">
                <a:solidFill>
                  <a:srgbClr val="0070C0"/>
                </a:solidFill>
              </a:rPr>
              <a:t>Kateřina</a:t>
            </a:r>
            <a:r>
              <a:rPr lang="en-US" dirty="0">
                <a:solidFill>
                  <a:srgbClr val="0070C0"/>
                </a:solidFill>
              </a:rPr>
              <a:t>, DELCROIX Marc, BURGET </a:t>
            </a:r>
            <a:r>
              <a:rPr lang="en-US" dirty="0" err="1">
                <a:solidFill>
                  <a:srgbClr val="0070C0"/>
                </a:solidFill>
              </a:rPr>
              <a:t>Lukáš</a:t>
            </a:r>
            <a:r>
              <a:rPr lang="en-US" dirty="0">
                <a:solidFill>
                  <a:srgbClr val="0070C0"/>
                </a:solidFill>
              </a:rPr>
              <a:t>, NAKATANI Tomohiro and ČERNOCKÝ Jan. Integration of </a:t>
            </a:r>
            <a:r>
              <a:rPr lang="en-US" dirty="0" err="1">
                <a:solidFill>
                  <a:srgbClr val="0070C0"/>
                </a:solidFill>
              </a:rPr>
              <a:t>Variational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Autoencoder</a:t>
            </a:r>
            <a:r>
              <a:rPr lang="en-US" dirty="0">
                <a:solidFill>
                  <a:srgbClr val="0070C0"/>
                </a:solidFill>
              </a:rPr>
              <a:t> and Spatial Clustering for Adaptive Multi-Channel Neural Speech Separation. In: 2021 IEEE Spoken Language Technology Workshop, SLT 2021 - Proceedings. Shenzhen - virtual : IEEE Signal Processing Society, 2021, pp. 889-896. ISBN 978-1-7281-7066-4.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MOŠNER </a:t>
            </a:r>
            <a:r>
              <a:rPr lang="en-US" dirty="0" err="1">
                <a:solidFill>
                  <a:srgbClr val="0070C0"/>
                </a:solidFill>
              </a:rPr>
              <a:t>Ladislav</a:t>
            </a:r>
            <a:r>
              <a:rPr lang="en-US" dirty="0">
                <a:solidFill>
                  <a:srgbClr val="0070C0"/>
                </a:solidFill>
              </a:rPr>
              <a:t>, PLCHOT </a:t>
            </a:r>
            <a:r>
              <a:rPr lang="en-US" dirty="0" err="1">
                <a:solidFill>
                  <a:srgbClr val="0070C0"/>
                </a:solidFill>
              </a:rPr>
              <a:t>Oldřich</a:t>
            </a:r>
            <a:r>
              <a:rPr lang="en-US" dirty="0">
                <a:solidFill>
                  <a:srgbClr val="0070C0"/>
                </a:solidFill>
              </a:rPr>
              <a:t>, BURGET </a:t>
            </a:r>
            <a:r>
              <a:rPr lang="en-US" dirty="0" err="1">
                <a:solidFill>
                  <a:srgbClr val="0070C0"/>
                </a:solidFill>
              </a:rPr>
              <a:t>Lukáš</a:t>
            </a:r>
            <a:r>
              <a:rPr lang="en-US" dirty="0">
                <a:solidFill>
                  <a:srgbClr val="0070C0"/>
                </a:solidFill>
              </a:rPr>
              <a:t> and ČERNOCKÝ Jan. Multi-Channel Speaker Verification with Conv-</a:t>
            </a:r>
            <a:r>
              <a:rPr lang="en-US" dirty="0" err="1">
                <a:solidFill>
                  <a:srgbClr val="0070C0"/>
                </a:solidFill>
              </a:rPr>
              <a:t>Tasnet</a:t>
            </a:r>
            <a:r>
              <a:rPr lang="en-US" dirty="0">
                <a:solidFill>
                  <a:srgbClr val="0070C0"/>
                </a:solidFill>
              </a:rPr>
              <a:t> Based </a:t>
            </a:r>
            <a:r>
              <a:rPr lang="en-US" dirty="0" err="1">
                <a:solidFill>
                  <a:srgbClr val="0070C0"/>
                </a:solidFill>
              </a:rPr>
              <a:t>Beamformer</a:t>
            </a:r>
            <a:r>
              <a:rPr lang="en-US" dirty="0">
                <a:solidFill>
                  <a:srgbClr val="0070C0"/>
                </a:solidFill>
              </a:rPr>
              <a:t>. In: Proceedings of ICASSP 2022 - 2022 IEEE International Conference on Acoustics, Speech and Signal Processing (ICASSP). Singapore: IEEE Signal Processing Society, 2022, pp. 7982-7986. ISBN 978-1-6654-0540-9.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Obrázek 4">
            <a:extLst>
              <a:ext uri="{FF2B5EF4-FFF2-40B4-BE49-F238E27FC236}">
                <a16:creationId xmlns:a16="http://schemas.microsoft.com/office/drawing/2014/main" id="{90A0B5E2-6844-459B-9F78-7EFC49CD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509" y="-1284"/>
            <a:ext cx="4370491" cy="10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8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169" cy="4351338"/>
          </a:xfrm>
        </p:spPr>
        <p:txBody>
          <a:bodyPr/>
          <a:lstStyle/>
          <a:p>
            <a:r>
              <a:rPr lang="en-US" altLang="en-US" dirty="0" err="1"/>
              <a:t>Emotivní</a:t>
            </a:r>
            <a:r>
              <a:rPr lang="en-US" altLang="en-US" dirty="0"/>
              <a:t> </a:t>
            </a:r>
            <a:r>
              <a:rPr lang="en-US" altLang="en-US" dirty="0" err="1"/>
              <a:t>úvod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Basic “management” info </a:t>
            </a:r>
          </a:p>
          <a:p>
            <a:r>
              <a:rPr lang="en-US" altLang="en-US" dirty="0"/>
              <a:t>Brno in the neural speech processing history</a:t>
            </a:r>
          </a:p>
          <a:p>
            <a:r>
              <a:rPr lang="en-US" altLang="en-US" dirty="0"/>
              <a:t>Sou</a:t>
            </a:r>
            <a:r>
              <a:rPr lang="cs-CZ" altLang="en-US" dirty="0"/>
              <a:t>časná v</a:t>
            </a:r>
            <a:r>
              <a:rPr lang="en-US" altLang="en-US" dirty="0" err="1"/>
              <a:t>ýzkumná</a:t>
            </a:r>
            <a:r>
              <a:rPr lang="en-US" altLang="en-US" dirty="0"/>
              <a:t> </a:t>
            </a:r>
            <a:r>
              <a:rPr lang="en-US" altLang="en-US" dirty="0" err="1"/>
              <a:t>témata</a:t>
            </a:r>
            <a:r>
              <a:rPr lang="en-US" altLang="en-US" dirty="0"/>
              <a:t> 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Coming soon … </a:t>
            </a:r>
          </a:p>
          <a:p>
            <a:r>
              <a:rPr lang="en-US" altLang="en-US" dirty="0"/>
              <a:t>Jak se </a:t>
            </a:r>
            <a:r>
              <a:rPr lang="en-US" altLang="en-US" dirty="0" err="1"/>
              <a:t>zapojit</a:t>
            </a:r>
            <a:r>
              <a:rPr lang="en-US" altLang="en-US" dirty="0"/>
              <a:t> ?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10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Defense Fund HLTO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7575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dirty="0"/>
              <a:t>EDF will fund evaluations in DARPA/IARPA style in “Agile and </a:t>
            </a:r>
            <a:br>
              <a:rPr lang="en-US" dirty="0"/>
            </a:br>
            <a:r>
              <a:rPr lang="en-US" dirty="0"/>
              <a:t>robust human language technologies for </a:t>
            </a:r>
            <a:r>
              <a:rPr lang="en-US" dirty="0" err="1"/>
              <a:t>defence</a:t>
            </a:r>
            <a:r>
              <a:rPr lang="en-US" dirty="0"/>
              <a:t>”</a:t>
            </a:r>
          </a:p>
          <a:p>
            <a:pPr lvl="1" fontAlgn="base"/>
            <a:r>
              <a:rPr lang="en-US" b="1" dirty="0" err="1"/>
              <a:t>Organisation</a:t>
            </a:r>
            <a:r>
              <a:rPr lang="en-US" b="1" dirty="0"/>
              <a:t> </a:t>
            </a:r>
            <a:r>
              <a:rPr lang="en-US" dirty="0"/>
              <a:t>of a technological challenge - </a:t>
            </a:r>
            <a:r>
              <a:rPr lang="en-US" b="1" dirty="0"/>
              <a:t>HLTO</a:t>
            </a:r>
            <a:endParaRPr lang="en-US" dirty="0"/>
          </a:p>
          <a:p>
            <a:pPr lvl="1" fontAlgn="base"/>
            <a:r>
              <a:rPr lang="en-US" b="1" dirty="0"/>
              <a:t>Participation</a:t>
            </a:r>
            <a:r>
              <a:rPr lang="en-US" dirty="0"/>
              <a:t> to a technological challenge - </a:t>
            </a:r>
            <a:r>
              <a:rPr lang="en-US" b="1" dirty="0"/>
              <a:t>HLTP</a:t>
            </a:r>
            <a:endParaRPr lang="en-US" dirty="0"/>
          </a:p>
          <a:p>
            <a:pPr fontAlgn="base"/>
            <a:r>
              <a:rPr lang="en-US" dirty="0"/>
              <a:t>Technologies </a:t>
            </a:r>
          </a:p>
          <a:p>
            <a:pPr lvl="1" fontAlgn="base"/>
            <a:r>
              <a:rPr lang="en-US" dirty="0"/>
              <a:t>language identification from speech, documents and text;</a:t>
            </a:r>
          </a:p>
          <a:p>
            <a:pPr lvl="1" fontAlgn="base"/>
            <a:r>
              <a:rPr lang="en-US" dirty="0"/>
              <a:t>speech recognition;</a:t>
            </a:r>
          </a:p>
          <a:p>
            <a:pPr lvl="1" fontAlgn="base"/>
            <a:r>
              <a:rPr lang="en-US" dirty="0"/>
              <a:t>handwritten and printed document recognition;</a:t>
            </a:r>
          </a:p>
          <a:p>
            <a:pPr lvl="1" fontAlgn="base"/>
            <a:r>
              <a:rPr lang="en-US" dirty="0"/>
              <a:t>keyword spotting from speech and handwritten or printed documents;</a:t>
            </a:r>
          </a:p>
          <a:p>
            <a:pPr lvl="1" fontAlgn="base"/>
            <a:r>
              <a:rPr lang="en-US" dirty="0"/>
              <a:t>translation from speech, handwritten or printed documents, and texts;</a:t>
            </a:r>
          </a:p>
          <a:p>
            <a:pPr lvl="1" fontAlgn="base"/>
            <a:r>
              <a:rPr lang="en-US" dirty="0"/>
              <a:t>high-level semantic (including military-specific) information extraction, such as named entity and event recognition, and relation extraction;</a:t>
            </a:r>
          </a:p>
          <a:p>
            <a:pPr lvl="1" fontAlgn="base"/>
            <a:r>
              <a:rPr lang="en-US" dirty="0"/>
              <a:t>cross-language information retrieval;</a:t>
            </a:r>
          </a:p>
          <a:p>
            <a:pPr lvl="1" fontAlgn="base"/>
            <a:r>
              <a:rPr lang="en-US" dirty="0"/>
              <a:t>automatic (multi-)document </a:t>
            </a:r>
            <a:r>
              <a:rPr lang="en-US" dirty="0" err="1"/>
              <a:t>summarisation</a:t>
            </a:r>
            <a:r>
              <a:rPr lang="en-US" dirty="0"/>
              <a:t> and </a:t>
            </a:r>
            <a:r>
              <a:rPr lang="en-US" dirty="0" err="1"/>
              <a:t>visualisation</a:t>
            </a:r>
            <a:r>
              <a:rPr lang="en-US" dirty="0"/>
              <a:t>.</a:t>
            </a:r>
          </a:p>
          <a:p>
            <a:r>
              <a:rPr lang="en-US" dirty="0"/>
              <a:t>HLTO Team coordinated by Airbus </a:t>
            </a:r>
            <a:r>
              <a:rPr lang="en-US" dirty="0" err="1"/>
              <a:t>Defence</a:t>
            </a:r>
            <a:r>
              <a:rPr lang="en-US" dirty="0"/>
              <a:t>, several EU partners, starting 01/2025. </a:t>
            </a:r>
          </a:p>
        </p:txBody>
      </p:sp>
      <p:pic>
        <p:nvPicPr>
          <p:cNvPr id="24578" name="Picture 2" descr="https://lh7-rt.googleusercontent.com/slidesz/AGV_vUfVNI7_1UyzE7YFACGGQsRWO6peFnI7q728h7v76ygbP15vKIsuy-bwpEPuK7y8QRpRdsSVMFcT-Ou2291HN_ZphDRN2j566HJ9JcdE4Wqa6UP4WnuHHVTfIzmEoUJjst09sytFrIXUXAsFgkc9sMdJe1fdkwlt=s2048?key=SoJhN_2Fs0HDFXsZvMiy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60" y="0"/>
            <a:ext cx="2631440" cy="19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 The blue variant of the Airbu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119" y="3223660"/>
            <a:ext cx="2705735" cy="13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196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s://lh7-rt.googleusercontent.com/docsz/AD_4nXc4vORBeumo24c59pgy9NqdTcP8TZDp3-nUcuxKtrw_cIU7G0LncjKPlmPoM0k7vn2Go1je9TZI3hq4fKU31mfUX8SOw8hfTH7bfYKb_JyMF2VU1uUum2seISHe9MDmtuwGh3ptb4bCBUZym_no6FoC7giRG8jgA4lWw9Qaew?key=tazlMpEnXml8FguT88w0q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8" y="5138514"/>
            <a:ext cx="4270030" cy="17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– August 2025: JSALT in Brno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Frederick </a:t>
            </a:r>
            <a:r>
              <a:rPr lang="en-US" dirty="0" err="1"/>
              <a:t>Jelinek</a:t>
            </a:r>
            <a:r>
              <a:rPr lang="en-US" dirty="0"/>
              <a:t> Summer Workshop on Speech and Language Technology</a:t>
            </a:r>
          </a:p>
          <a:p>
            <a:r>
              <a:rPr lang="en-US" dirty="0"/>
              <a:t>32nd edition, cooperation with CLSP of the Johns Hopkins University</a:t>
            </a:r>
          </a:p>
          <a:p>
            <a:r>
              <a:rPr lang="en-US" dirty="0"/>
              <a:t>Competitive bid for research topics that will form research groups. </a:t>
            </a:r>
          </a:p>
          <a:p>
            <a:r>
              <a:rPr lang="en-US" dirty="0"/>
              <a:t>6 weeks of research collaboration, pre-pended by a 2-week </a:t>
            </a:r>
            <a:br>
              <a:rPr lang="en-US" dirty="0"/>
            </a:br>
            <a:r>
              <a:rPr lang="en-US" dirty="0"/>
              <a:t>summer-school. </a:t>
            </a:r>
          </a:p>
          <a:p>
            <a:r>
              <a:rPr lang="en-US" dirty="0"/>
              <a:t>Supported by European ESPERANTO project, US, </a:t>
            </a:r>
            <a:br>
              <a:rPr lang="en-US" dirty="0"/>
            </a:br>
            <a:r>
              <a:rPr lang="en-US" dirty="0"/>
              <a:t>European and local sponsors.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04" y="5429250"/>
            <a:ext cx="2943225" cy="1428750"/>
          </a:xfrm>
          <a:prstGeom prst="rect">
            <a:avLst/>
          </a:prstGeom>
        </p:spPr>
      </p:pic>
      <p:pic>
        <p:nvPicPr>
          <p:cNvPr id="7175" name="Picture 7" descr="Frederick Jelinek, Pioneer in Speech Recognition, Dies at 77 - The New York  Ti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229" y="4065104"/>
            <a:ext cx="2233771" cy="27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9692" y="5552962"/>
            <a:ext cx="1459030" cy="96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9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169" cy="4351338"/>
          </a:xfrm>
        </p:spPr>
        <p:txBody>
          <a:bodyPr/>
          <a:lstStyle/>
          <a:p>
            <a:r>
              <a:rPr lang="en-US" altLang="en-US" dirty="0" err="1"/>
              <a:t>Emotivní</a:t>
            </a:r>
            <a:r>
              <a:rPr lang="en-US" altLang="en-US" dirty="0"/>
              <a:t> </a:t>
            </a:r>
            <a:r>
              <a:rPr lang="en-US" altLang="en-US" dirty="0" err="1"/>
              <a:t>úvod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Basic “management” info </a:t>
            </a:r>
          </a:p>
          <a:p>
            <a:r>
              <a:rPr lang="en-US" altLang="en-US" dirty="0"/>
              <a:t>Brno in the neural speech processing history</a:t>
            </a:r>
          </a:p>
          <a:p>
            <a:r>
              <a:rPr lang="en-US" altLang="en-US" dirty="0"/>
              <a:t>Sou</a:t>
            </a:r>
            <a:r>
              <a:rPr lang="cs-CZ" altLang="en-US" dirty="0"/>
              <a:t>časná v</a:t>
            </a:r>
            <a:r>
              <a:rPr lang="en-US" altLang="en-US" dirty="0" err="1"/>
              <a:t>ýzkumná</a:t>
            </a:r>
            <a:r>
              <a:rPr lang="en-US" altLang="en-US" dirty="0"/>
              <a:t> </a:t>
            </a:r>
            <a:r>
              <a:rPr lang="en-US" altLang="en-US" dirty="0" err="1"/>
              <a:t>témata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Coming soon … 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Jak se </a:t>
            </a:r>
            <a:r>
              <a:rPr lang="en-US" altLang="en-US" b="1" dirty="0" err="1">
                <a:solidFill>
                  <a:srgbClr val="FF0000"/>
                </a:solidFill>
              </a:rPr>
              <a:t>zapojit</a:t>
            </a:r>
            <a:r>
              <a:rPr lang="en-US" altLang="en-US" b="1" dirty="0">
                <a:solidFill>
                  <a:srgbClr val="FF0000"/>
                </a:solidFill>
              </a:rPr>
              <a:t> ? 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lovers sp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19677" cy="49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.I Len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8" y="945724"/>
            <a:ext cx="7876032" cy="591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32FA-A6AA-4D5A-8E28-B5790866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721B8-D561-415A-A557-442C160F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Diplomky</a:t>
            </a:r>
            <a:r>
              <a:rPr lang="en-US" altLang="en-US" dirty="0"/>
              <a:t> </a:t>
            </a:r>
            <a:r>
              <a:rPr lang="en-US" altLang="en-US" dirty="0">
                <a:hlinkClick r:id="rId2"/>
              </a:rPr>
              <a:t>https://docs.google.com/document/d/1EJNMyun8zoLodlHjGoNeYdG4Cq1VOO5f8zeHZr99J8Y/edit?usp=sharing</a:t>
            </a:r>
            <a:r>
              <a:rPr lang="cs-CZ" altLang="en-US" dirty="0"/>
              <a:t> </a:t>
            </a:r>
            <a:r>
              <a:rPr lang="en-US" altLang="en-US" dirty="0"/>
              <a:t> – </a:t>
            </a:r>
            <a:r>
              <a:rPr lang="en-US" altLang="en-US" dirty="0" err="1"/>
              <a:t>bude</a:t>
            </a:r>
            <a:r>
              <a:rPr lang="en-US" altLang="en-US" dirty="0"/>
              <a:t> update, ale d</a:t>
            </a:r>
            <a:r>
              <a:rPr lang="cs-CZ" altLang="en-US" dirty="0" err="1"/>
              <a:t>ává</a:t>
            </a:r>
            <a:r>
              <a:rPr lang="cs-CZ" altLang="en-US" dirty="0"/>
              <a:t> přehled o tom, co se dělá. </a:t>
            </a:r>
          </a:p>
          <a:p>
            <a:r>
              <a:rPr lang="cs-CZ" altLang="en-US" dirty="0"/>
              <a:t>Erasmus/</a:t>
            </a:r>
            <a:r>
              <a:rPr lang="cs-CZ" altLang="en-US" dirty="0" err="1"/>
              <a:t>Socrates</a:t>
            </a:r>
            <a:r>
              <a:rPr lang="cs-CZ" altLang="en-US" dirty="0"/>
              <a:t> – pomůžeme Vás vystrčit k šikovným kolegům v EU, ale i v </a:t>
            </a:r>
            <a:r>
              <a:rPr lang="cs-CZ" altLang="en-US" b="1" dirty="0"/>
              <a:t>USA </a:t>
            </a:r>
            <a:r>
              <a:rPr lang="cs-CZ" altLang="en-US" dirty="0"/>
              <a:t>nebo </a:t>
            </a:r>
            <a:r>
              <a:rPr lang="cs-CZ" altLang="en-US" b="1" dirty="0"/>
              <a:t>Asii </a:t>
            </a:r>
            <a:r>
              <a:rPr lang="en-US" altLang="en-US" dirty="0"/>
              <a:t>– </a:t>
            </a:r>
            <a:r>
              <a:rPr lang="en-US" altLang="en-US" dirty="0" err="1"/>
              <a:t>akademick</a:t>
            </a:r>
            <a:r>
              <a:rPr lang="cs-CZ" altLang="en-US" dirty="0"/>
              <a:t>é </a:t>
            </a:r>
            <a:r>
              <a:rPr lang="cs-CZ" altLang="en-US" dirty="0" err="1"/>
              <a:t>labiny</a:t>
            </a:r>
            <a:r>
              <a:rPr lang="cs-CZ" altLang="en-US" dirty="0"/>
              <a:t> i průmysl </a:t>
            </a:r>
          </a:p>
          <a:p>
            <a:r>
              <a:rPr lang="cs-CZ" altLang="en-US" dirty="0"/>
              <a:t>PhD </a:t>
            </a:r>
          </a:p>
          <a:p>
            <a:r>
              <a:rPr lang="cs-CZ" altLang="en-US" dirty="0"/>
              <a:t>Doporučení / nedoporučení firem </a:t>
            </a:r>
          </a:p>
          <a:p>
            <a:r>
              <a:rPr lang="cs-CZ" altLang="en-US" dirty="0"/>
              <a:t>Start-</a:t>
            </a:r>
            <a:r>
              <a:rPr lang="cs-CZ" altLang="en-US" dirty="0" err="1"/>
              <a:t>ups</a:t>
            </a:r>
            <a:r>
              <a:rPr lang="cs-CZ" altLang="en-US" dirty="0"/>
              <a:t> in </a:t>
            </a:r>
            <a:r>
              <a:rPr lang="cs-CZ" altLang="en-US" dirty="0" err="1"/>
              <a:t>speech</a:t>
            </a:r>
            <a:r>
              <a:rPr lang="cs-CZ" altLang="en-US" dirty="0"/>
              <a:t> </a:t>
            </a:r>
          </a:p>
          <a:p>
            <a:r>
              <a:rPr lang="en-US" dirty="0" err="1"/>
              <a:t>Pomoc</a:t>
            </a:r>
            <a:r>
              <a:rPr lang="en-US" dirty="0"/>
              <a:t> s </a:t>
            </a:r>
            <a:r>
              <a:rPr lang="cs-CZ" dirty="0"/>
              <a:t>JSALT </a:t>
            </a:r>
            <a:r>
              <a:rPr lang="en-US" dirty="0" err="1"/>
              <a:t>workshopem</a:t>
            </a:r>
            <a:r>
              <a:rPr lang="en-US" dirty="0"/>
              <a:t> v l</a:t>
            </a:r>
            <a:r>
              <a:rPr lang="cs-CZ" dirty="0"/>
              <a:t>étě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95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lh7-rt.googleusercontent.com/slidesz/AGV_vUeDEh683moxND0cYOolgLOq9BifAZ0SKM17hadS0PJ2vbBx2JpeX5OlR8EkmelIhAhNVd_G9hiohI-Mn2G4OuhgccFGHYOAPKApE-FM-jg7u0G5aXg8AlNyzhqfne339vzTSof3GQgo0CUqWofGu5UO1ZWwgQ2C=s2048?key=SoJhN_2Fs0HDFXsZvMiy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8577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Thank you for your attention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hlinkClick r:id="rId3"/>
              </a:rPr>
              <a:t>https://speech.fit.vutbr.cz/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119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3E89-4654-4480-AC42-8FABA7A6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connection</a:t>
            </a:r>
            <a:r>
              <a:rPr lang="cs-CZ" dirty="0"/>
              <a:t> to </a:t>
            </a:r>
            <a:r>
              <a:rPr lang="cs-CZ" dirty="0" err="1"/>
              <a:t>speech</a:t>
            </a:r>
            <a:r>
              <a:rPr lang="cs-CZ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D5385-A5FC-4E0B-B0B4-6B7CFC0B1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Mom</a:t>
            </a:r>
            <a:r>
              <a:rPr lang="cs-CZ" dirty="0"/>
              <a:t> – </a:t>
            </a:r>
            <a:r>
              <a:rPr lang="cs-CZ" dirty="0" err="1"/>
              <a:t>radio</a:t>
            </a:r>
            <a:r>
              <a:rPr lang="cs-CZ" dirty="0"/>
              <a:t> </a:t>
            </a:r>
            <a:r>
              <a:rPr lang="cs-CZ" dirty="0" err="1"/>
              <a:t>speaker</a:t>
            </a:r>
            <a:r>
              <a:rPr lang="cs-CZ" dirty="0"/>
              <a:t> </a:t>
            </a:r>
            <a:r>
              <a:rPr lang="en-US" dirty="0"/>
              <a:t>(remember the voice in Brno public transport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en-US" dirty="0"/>
              <a:t>2015 ?) </a:t>
            </a:r>
          </a:p>
          <a:p>
            <a:r>
              <a:rPr lang="en-US" dirty="0"/>
              <a:t>Father – engineer </a:t>
            </a:r>
          </a:p>
          <a:p>
            <a:r>
              <a:rPr lang="en-US" dirty="0"/>
              <a:t>Listening to the radio and TV all the time and commenting how people spoke.</a:t>
            </a:r>
          </a:p>
          <a:p>
            <a:r>
              <a:rPr lang="en-US" dirty="0"/>
              <a:t>Planned to be a professional musician and/or recording engineer</a:t>
            </a:r>
          </a:p>
          <a:p>
            <a:r>
              <a:rPr lang="en-US" dirty="0"/>
              <a:t>Met speech processing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year of engineering studies (as you guys …) and stayed with ever since. </a:t>
            </a:r>
          </a:p>
        </p:txBody>
      </p:sp>
    </p:spTree>
    <p:extLst>
      <p:ext uri="{BB962C8B-B14F-4D97-AF65-F5344CB8AC3E}">
        <p14:creationId xmlns:p14="http://schemas.microsoft.com/office/powerpoint/2010/main" val="42106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169" cy="4351338"/>
          </a:xfrm>
        </p:spPr>
        <p:txBody>
          <a:bodyPr/>
          <a:lstStyle/>
          <a:p>
            <a:r>
              <a:rPr lang="en-US" altLang="en-US" dirty="0" err="1"/>
              <a:t>Emotivní</a:t>
            </a:r>
            <a:r>
              <a:rPr lang="en-US" altLang="en-US" dirty="0"/>
              <a:t> </a:t>
            </a:r>
            <a:r>
              <a:rPr lang="en-US" altLang="en-US" dirty="0" err="1"/>
              <a:t>úvod</a:t>
            </a:r>
            <a:r>
              <a:rPr lang="en-US" altLang="en-US" dirty="0"/>
              <a:t> 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Basic “management” info </a:t>
            </a:r>
          </a:p>
          <a:p>
            <a:r>
              <a:rPr lang="en-US" altLang="en-US" dirty="0"/>
              <a:t>Brno in the neural speech processing history</a:t>
            </a:r>
          </a:p>
          <a:p>
            <a:r>
              <a:rPr lang="en-US" altLang="en-US" dirty="0"/>
              <a:t>Sou</a:t>
            </a:r>
            <a:r>
              <a:rPr lang="cs-CZ" altLang="en-US" dirty="0"/>
              <a:t>časná v</a:t>
            </a:r>
            <a:r>
              <a:rPr lang="en-US" altLang="en-US" dirty="0" err="1"/>
              <a:t>ýzkumná</a:t>
            </a:r>
            <a:r>
              <a:rPr lang="en-US" altLang="en-US" dirty="0"/>
              <a:t> </a:t>
            </a:r>
            <a:r>
              <a:rPr lang="en-US" altLang="en-US" dirty="0" err="1"/>
              <a:t>témata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Coming soon … </a:t>
            </a:r>
          </a:p>
          <a:p>
            <a:r>
              <a:rPr lang="en-US" altLang="en-US" dirty="0"/>
              <a:t>Jak se </a:t>
            </a:r>
            <a:r>
              <a:rPr lang="en-US" altLang="en-US" dirty="0" err="1"/>
              <a:t>zapojit</a:t>
            </a:r>
            <a:r>
              <a:rPr lang="en-US" altLang="en-US" dirty="0"/>
              <a:t> ?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08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6630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275" y="718343"/>
            <a:ext cx="466725" cy="309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580358"/>
            <a:ext cx="533400" cy="33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87" y="3403820"/>
            <a:ext cx="466725" cy="309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2" y="4195189"/>
            <a:ext cx="552450" cy="36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412" y="3827760"/>
            <a:ext cx="495300" cy="26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Obrázek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88" y="2992580"/>
            <a:ext cx="595312" cy="296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517597"/>
            <a:ext cx="531812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2" descr="Flag of Chi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025" y="2025653"/>
            <a:ext cx="561975" cy="37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538" y="-1"/>
            <a:ext cx="10818399" cy="6872865"/>
          </a:xfrm>
          <a:prstGeom prst="rect">
            <a:avLst/>
          </a:prstGeom>
        </p:spPr>
      </p:pic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BUT </a:t>
            </a:r>
            <a:r>
              <a:rPr lang="en-US" altLang="en-US" dirty="0" err="1"/>
              <a:t>Speech@FIT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(est. 1997)</a:t>
            </a:r>
          </a:p>
        </p:txBody>
      </p:sp>
      <p:pic>
        <p:nvPicPr>
          <p:cNvPr id="1026" name="Picture 2" descr="https://upload.wikimedia.org/wikipedia/commons/thumb/8/89/Bandera_de_Espa%C3%B1a.svg/1200px-Bandera_de_Espa%C3%B1a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03" y="1111978"/>
            <a:ext cx="585135" cy="3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1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Leaders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2" name="Rectangle 3"/>
          <p:cNvSpPr txBox="1">
            <a:spLocks noChangeArrowheads="1"/>
          </p:cNvSpPr>
          <p:nvPr/>
        </p:nvSpPr>
        <p:spPr bwMode="auto">
          <a:xfrm>
            <a:off x="1955801" y="4570414"/>
            <a:ext cx="25193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200" b="1" dirty="0" err="1">
                <a:solidFill>
                  <a:schemeClr val="tx1"/>
                </a:solidFill>
                <a:latin typeface="+mn-lt"/>
              </a:rPr>
              <a:t>Luk</a:t>
            </a:r>
            <a:r>
              <a:rPr lang="cs-CZ" altLang="en-US" sz="2200" b="1" dirty="0" err="1">
                <a:solidFill>
                  <a:schemeClr val="tx1"/>
                </a:solidFill>
                <a:latin typeface="+mn-lt"/>
              </a:rPr>
              <a:t>áš</a:t>
            </a:r>
            <a:r>
              <a:rPr lang="cs-CZ" altLang="en-US" sz="2200" b="1" dirty="0">
                <a:solidFill>
                  <a:schemeClr val="tx1"/>
                </a:solidFill>
                <a:latin typeface="+mn-lt"/>
              </a:rPr>
              <a:t> Burget</a:t>
            </a:r>
          </a:p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Research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director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central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brain</a:t>
            </a:r>
          </a:p>
        </p:txBody>
      </p:sp>
      <p:sp>
        <p:nvSpPr>
          <p:cNvPr id="27653" name="AutoShape 5" descr="[image]"/>
          <p:cNvSpPr>
            <a:spLocks noChangeAspect="1" noChangeArrowheads="1"/>
          </p:cNvSpPr>
          <p:nvPr/>
        </p:nvSpPr>
        <p:spPr bwMode="auto">
          <a:xfrm>
            <a:off x="6267450" y="4346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27654" name="Picture 6" descr="view_person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1" y="1420814"/>
            <a:ext cx="23717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hy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9" y="1420814"/>
            <a:ext cx="20351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honz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9" y="1420814"/>
            <a:ext cx="210343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619625" y="4570414"/>
            <a:ext cx="2808288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en-US" sz="2200" b="1" dirty="0">
                <a:latin typeface="+mn-lt"/>
              </a:rPr>
              <a:t>Hynek Heřmanský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200" dirty="0">
                <a:latin typeface="+mn-lt"/>
              </a:rPr>
              <a:t>JHU Emeritus and t</a:t>
            </a:r>
            <a:r>
              <a:rPr lang="cs-CZ" altLang="en-US" sz="2200" dirty="0">
                <a:latin typeface="+mn-lt"/>
              </a:rPr>
              <a:t>he </a:t>
            </a:r>
            <a:r>
              <a:rPr lang="en-US" altLang="en-US" sz="2200" dirty="0">
                <a:latin typeface="+mn-lt"/>
              </a:rPr>
              <a:t>psychoacoustic guru (now back in Brno)</a:t>
            </a:r>
            <a:endParaRPr lang="cs-CZ" altLang="en-US" sz="2200" dirty="0">
              <a:latin typeface="+mn-lt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859714" y="4570414"/>
            <a:ext cx="2808287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en-US" sz="2200" b="1" dirty="0">
                <a:latin typeface="+mn-lt"/>
              </a:rPr>
              <a:t>Honza Černocký</a:t>
            </a:r>
          </a:p>
          <a:p>
            <a:pPr eaLnBrk="1" hangingPunct="1">
              <a:buFontTx/>
              <a:buNone/>
              <a:defRPr/>
            </a:pPr>
            <a:r>
              <a:rPr lang="cs-CZ" altLang="en-US" sz="2200" dirty="0" err="1">
                <a:latin typeface="+mn-lt"/>
              </a:rPr>
              <a:t>Managing</a:t>
            </a:r>
            <a:r>
              <a:rPr lang="cs-CZ" altLang="en-US" sz="2200" dirty="0">
                <a:latin typeface="+mn-lt"/>
              </a:rPr>
              <a:t> </a:t>
            </a:r>
            <a:r>
              <a:rPr lang="cs-CZ" altLang="en-US" sz="2200" dirty="0" err="1">
                <a:latin typeface="+mn-lt"/>
              </a:rPr>
              <a:t>director</a:t>
            </a:r>
            <a:endParaRPr lang="cs-CZ" alt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96307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2554</Words>
  <Application>Microsoft Office PowerPoint</Application>
  <PresentationFormat>Widescreen</PresentationFormat>
  <Paragraphs>295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Courier New</vt:lpstr>
      <vt:lpstr>Tahoma</vt:lpstr>
      <vt:lpstr>Times New Roman</vt:lpstr>
      <vt:lpstr>Motiv Office</vt:lpstr>
      <vt:lpstr>Speech intro for ZRE</vt:lpstr>
      <vt:lpstr>Agenda</vt:lpstr>
      <vt:lpstr>PowerPoint Presentation</vt:lpstr>
      <vt:lpstr>PowerPoint Presentation</vt:lpstr>
      <vt:lpstr>PowerPoint Presentation</vt:lpstr>
      <vt:lpstr>Personal connection to speech </vt:lpstr>
      <vt:lpstr>Agenda</vt:lpstr>
      <vt:lpstr>BUT Speech@FIT  (est. 1997)</vt:lpstr>
      <vt:lpstr>Leaders</vt:lpstr>
      <vt:lpstr>Senior researchers – SID/LID</vt:lpstr>
      <vt:lpstr>Senior researchers – ASR</vt:lpstr>
      <vt:lpstr>Activity </vt:lpstr>
      <vt:lpstr>Highlights</vt:lpstr>
      <vt:lpstr>Proud of our alumni !</vt:lpstr>
      <vt:lpstr>Funding - ~1.5 MEUR / year, 85% competitive</vt:lpstr>
      <vt:lpstr>Industrial cooperation</vt:lpstr>
      <vt:lpstr>Spin-offs</vt:lpstr>
      <vt:lpstr>Community service </vt:lpstr>
      <vt:lpstr>Agenda</vt:lpstr>
      <vt:lpstr>With Hynek around 2001 …</vt:lpstr>
      <vt:lpstr>He he he, these guys believe Hynek’s stuff</vt:lpstr>
      <vt:lpstr>Franta Grezl 2007: NN bottle-neck features first beating MFCCs!</vt:lpstr>
      <vt:lpstr>Tom Mikolov 2010: Recurrent Neural networks do work for language modeling  </vt:lpstr>
      <vt:lpstr>Karel and Martin 2012:  Multi-lingual NN training</vt:lpstr>
      <vt:lpstr>Agenda</vt:lpstr>
      <vt:lpstr>15 years back … </vt:lpstr>
      <vt:lpstr>10 years back … </vt:lpstr>
      <vt:lpstr>5 years back … </vt:lpstr>
      <vt:lpstr>Now</vt:lpstr>
      <vt:lpstr>Research in the era of large pre-trained models</vt:lpstr>
      <vt:lpstr>Speaker recognition: Attention-based SV backend on top of WavLM</vt:lpstr>
      <vt:lpstr>Transformer models and adapters for speaker recognition</vt:lpstr>
      <vt:lpstr>Spoofing detection – AVSpoof 5</vt:lpstr>
      <vt:lpstr>Problem with data for SV training …</vt:lpstr>
      <vt:lpstr>Unstructured or Weakly Labeled Data in SV training</vt:lpstr>
      <vt:lpstr>Speaker diarization</vt:lpstr>
      <vt:lpstr>End-to-end diarization - DIAPER</vt:lpstr>
      <vt:lpstr>Language identification - NIST 2022 LRE evaluation</vt:lpstr>
      <vt:lpstr>Results </vt:lpstr>
      <vt:lpstr>ASR - Albayzin challenge </vt:lpstr>
      <vt:lpstr>CHiME 8 – NOTSOFAR</vt:lpstr>
      <vt:lpstr>CHiME-8 – joint team of BUT and JHU</vt:lpstr>
      <vt:lpstr>ASR in different projects </vt:lpstr>
      <vt:lpstr>Speech dialogs </vt:lpstr>
      <vt:lpstr>Tackling far-field microphones </vt:lpstr>
      <vt:lpstr>Agenda</vt:lpstr>
      <vt:lpstr>European Defense Fund HLTO</vt:lpstr>
      <vt:lpstr>June – August 2025: JSALT in Brno </vt:lpstr>
      <vt:lpstr>Agenda</vt:lpstr>
      <vt:lpstr>PowerPoint Presentation</vt:lpstr>
      <vt:lpstr>Thank you for your attention https://speech.fit.vutbr.cz/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Honza Cernocky</dc:creator>
  <cp:lastModifiedBy>Honza</cp:lastModifiedBy>
  <cp:revision>103</cp:revision>
  <dcterms:created xsi:type="dcterms:W3CDTF">2022-08-29T14:54:06Z</dcterms:created>
  <dcterms:modified xsi:type="dcterms:W3CDTF">2025-02-17T13:30:02Z</dcterms:modified>
</cp:coreProperties>
</file>